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70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-43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view3D>
      <c:rotX val="30"/>
      <c:rotY val="0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Architecture - System Sare Jun 2013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Cluster</c:v>
                </c:pt>
                <c:pt idx="1">
                  <c:v>MPP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83.4</c:v>
                </c:pt>
                <c:pt idx="1">
                  <c:v>16.6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CCB7D7-03DE-496C-8731-FECF6A39A4A6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51A18-75E7-41D3-9BA6-2ED113A0D30E}">
      <dgm:prSet phldrT="[Text]" custT="1"/>
      <dgm:spPr/>
      <dgm:t>
        <a:bodyPr/>
        <a:lstStyle/>
        <a:p>
          <a:r>
            <a:rPr lang="en-US" sz="2000" i="1" dirty="0" smtClean="0"/>
            <a:t>High availability clusters (HA) (Linux)</a:t>
          </a:r>
          <a:endParaRPr lang="en-US" sz="2000" i="1" dirty="0"/>
        </a:p>
      </dgm:t>
    </dgm:pt>
    <dgm:pt modelId="{60EFE67B-9948-42AE-A9A4-1828424377C4}" type="parTrans" cxnId="{933EDD99-7AD8-404E-8121-59B84F28EABC}">
      <dgm:prSet/>
      <dgm:spPr/>
      <dgm:t>
        <a:bodyPr/>
        <a:lstStyle/>
        <a:p>
          <a:endParaRPr lang="en-US"/>
        </a:p>
      </dgm:t>
    </dgm:pt>
    <dgm:pt modelId="{14522043-DB68-4918-9F78-E37889BFD836}" type="sibTrans" cxnId="{933EDD99-7AD8-404E-8121-59B84F28EABC}">
      <dgm:prSet/>
      <dgm:spPr/>
      <dgm:t>
        <a:bodyPr/>
        <a:lstStyle/>
        <a:p>
          <a:endParaRPr lang="en-US"/>
        </a:p>
      </dgm:t>
    </dgm:pt>
    <dgm:pt modelId="{2D5F31B1-AA56-4CB3-AE0F-2CF9D7BDC69C}">
      <dgm:prSet phldrT="[Text]" custT="1"/>
      <dgm:spPr/>
      <dgm:t>
        <a:bodyPr/>
        <a:lstStyle/>
        <a:p>
          <a:pPr algn="l"/>
          <a:r>
            <a:rPr lang="en-US" sz="1800" b="1" dirty="0" smtClean="0">
              <a:solidFill>
                <a:schemeClr val="bg2">
                  <a:lumMod val="10000"/>
                </a:schemeClr>
              </a:solidFill>
            </a:rPr>
            <a:t>Mission critical applications</a:t>
          </a:r>
          <a:endParaRPr lang="en-US" sz="1800" b="1" dirty="0">
            <a:solidFill>
              <a:schemeClr val="bg2">
                <a:lumMod val="10000"/>
              </a:schemeClr>
            </a:solidFill>
          </a:endParaRPr>
        </a:p>
      </dgm:t>
    </dgm:pt>
    <dgm:pt modelId="{3F262B04-D1B9-47B2-A5AB-1A4D336FB3D3}" type="parTrans" cxnId="{DAED5424-B5FE-4C4B-970F-85E999DED80B}">
      <dgm:prSet/>
      <dgm:spPr/>
      <dgm:t>
        <a:bodyPr/>
        <a:lstStyle/>
        <a:p>
          <a:endParaRPr lang="en-US"/>
        </a:p>
      </dgm:t>
    </dgm:pt>
    <dgm:pt modelId="{225FD8F0-8105-4B48-9206-950B2940BA3D}" type="sibTrans" cxnId="{DAED5424-B5FE-4C4B-970F-85E999DED80B}">
      <dgm:prSet/>
      <dgm:spPr/>
      <dgm:t>
        <a:bodyPr/>
        <a:lstStyle/>
        <a:p>
          <a:endParaRPr lang="en-US"/>
        </a:p>
      </dgm:t>
    </dgm:pt>
    <dgm:pt modelId="{293BE392-5012-4E32-9184-4907E52D27AC}">
      <dgm:prSet phldrT="[Text]" custT="1"/>
      <dgm:spPr/>
      <dgm:t>
        <a:bodyPr/>
        <a:lstStyle/>
        <a:p>
          <a:r>
            <a:rPr lang="en-US" sz="2000" i="1" dirty="0" smtClean="0"/>
            <a:t>Network Load balancing clusters</a:t>
          </a:r>
        </a:p>
      </dgm:t>
    </dgm:pt>
    <dgm:pt modelId="{6E1FCD3A-38CF-439F-BB50-76103803EC99}" type="parTrans" cxnId="{1BDF842E-F8C2-4792-8C9C-657AAA3F4BEA}">
      <dgm:prSet/>
      <dgm:spPr/>
      <dgm:t>
        <a:bodyPr/>
        <a:lstStyle/>
        <a:p>
          <a:endParaRPr lang="en-US"/>
        </a:p>
      </dgm:t>
    </dgm:pt>
    <dgm:pt modelId="{ECDF8304-9B03-4346-99B4-506186E8839B}" type="sibTrans" cxnId="{1BDF842E-F8C2-4792-8C9C-657AAA3F4BEA}">
      <dgm:prSet/>
      <dgm:spPr/>
      <dgm:t>
        <a:bodyPr/>
        <a:lstStyle/>
        <a:p>
          <a:endParaRPr lang="en-US"/>
        </a:p>
      </dgm:t>
    </dgm:pt>
    <dgm:pt modelId="{71CAFA4B-FA30-464C-84BD-79C2314B2603}">
      <dgm:prSet phldrT="[Text]" custT="1"/>
      <dgm:spPr/>
      <dgm:t>
        <a:bodyPr/>
        <a:lstStyle/>
        <a:p>
          <a:pPr algn="l"/>
          <a:r>
            <a:rPr lang="en-US" sz="1600" b="1" dirty="0" smtClean="0">
              <a:solidFill>
                <a:schemeClr val="bg2">
                  <a:lumMod val="10000"/>
                </a:schemeClr>
              </a:solidFill>
            </a:rPr>
            <a:t>Web servers, mail servers,..</a:t>
          </a:r>
          <a:endParaRPr lang="en-US" sz="1600" b="1" dirty="0">
            <a:solidFill>
              <a:schemeClr val="bg2">
                <a:lumMod val="10000"/>
              </a:schemeClr>
            </a:solidFill>
          </a:endParaRPr>
        </a:p>
      </dgm:t>
    </dgm:pt>
    <dgm:pt modelId="{02B6B882-2658-4854-BF67-BF21952D21E9}" type="parTrans" cxnId="{3BA2564F-AFDE-469D-A49D-7F1505AE922B}">
      <dgm:prSet/>
      <dgm:spPr/>
      <dgm:t>
        <a:bodyPr/>
        <a:lstStyle/>
        <a:p>
          <a:endParaRPr lang="en-US"/>
        </a:p>
      </dgm:t>
    </dgm:pt>
    <dgm:pt modelId="{FDCA437C-5A1B-4D64-A3E7-5D1CA0FCAEA8}" type="sibTrans" cxnId="{3BA2564F-AFDE-469D-A49D-7F1505AE922B}">
      <dgm:prSet/>
      <dgm:spPr/>
      <dgm:t>
        <a:bodyPr/>
        <a:lstStyle/>
        <a:p>
          <a:endParaRPr lang="en-US"/>
        </a:p>
      </dgm:t>
    </dgm:pt>
    <dgm:pt modelId="{0CA3279E-E819-45DD-9106-DFB03562441C}">
      <dgm:prSet custT="1"/>
      <dgm:spPr/>
      <dgm:t>
        <a:bodyPr/>
        <a:lstStyle/>
        <a:p>
          <a:pPr algn="l"/>
          <a:r>
            <a:rPr lang="en-US" sz="1600" b="1" dirty="0" smtClean="0">
              <a:solidFill>
                <a:schemeClr val="bg2">
                  <a:lumMod val="10000"/>
                </a:schemeClr>
              </a:solidFill>
            </a:rPr>
            <a:t>High-availability clusters (also known as Failover Clusters) are implemented for the purpose of improving the availability of services which the cluster provides. </a:t>
          </a:r>
        </a:p>
      </dgm:t>
    </dgm:pt>
    <dgm:pt modelId="{D65CD5DF-BE26-4D69-BE47-51F4D02193A2}" type="parTrans" cxnId="{3C82A6CF-9C63-4067-A47E-D874ACDD40C8}">
      <dgm:prSet/>
      <dgm:spPr/>
      <dgm:t>
        <a:bodyPr/>
        <a:lstStyle/>
        <a:p>
          <a:endParaRPr lang="en-US"/>
        </a:p>
      </dgm:t>
    </dgm:pt>
    <dgm:pt modelId="{FC15EA4A-EEC5-4718-B6F2-4D4F52C51B89}" type="sibTrans" cxnId="{3C82A6CF-9C63-4067-A47E-D874ACDD40C8}">
      <dgm:prSet/>
      <dgm:spPr/>
      <dgm:t>
        <a:bodyPr/>
        <a:lstStyle/>
        <a:p>
          <a:endParaRPr lang="en-US"/>
        </a:p>
      </dgm:t>
    </dgm:pt>
    <dgm:pt modelId="{CDC90650-494A-4FDD-8AE4-F7BEF9042323}">
      <dgm:prSet custT="1"/>
      <dgm:spPr/>
      <dgm:t>
        <a:bodyPr/>
        <a:lstStyle/>
        <a:p>
          <a:pPr algn="l"/>
          <a:r>
            <a:rPr lang="en-US" sz="1800" b="1" dirty="0" smtClean="0">
              <a:solidFill>
                <a:schemeClr val="bg2">
                  <a:lumMod val="10000"/>
                </a:schemeClr>
              </a:solidFill>
            </a:rPr>
            <a:t>provide redundancy</a:t>
          </a:r>
        </a:p>
      </dgm:t>
    </dgm:pt>
    <dgm:pt modelId="{2596B6AA-321D-4E4C-938F-80EA7CF8AAE6}" type="parTrans" cxnId="{A141117E-19B4-4318-8A7F-E411E5880CFE}">
      <dgm:prSet/>
      <dgm:spPr/>
      <dgm:t>
        <a:bodyPr/>
        <a:lstStyle/>
        <a:p>
          <a:endParaRPr lang="en-US"/>
        </a:p>
      </dgm:t>
    </dgm:pt>
    <dgm:pt modelId="{2147B2B9-F971-4C32-9D95-D87F14D8C8B7}" type="sibTrans" cxnId="{A141117E-19B4-4318-8A7F-E411E5880CFE}">
      <dgm:prSet/>
      <dgm:spPr/>
      <dgm:t>
        <a:bodyPr/>
        <a:lstStyle/>
        <a:p>
          <a:endParaRPr lang="en-US"/>
        </a:p>
      </dgm:t>
    </dgm:pt>
    <dgm:pt modelId="{9AC5D927-EE7C-4325-89BC-5BE5D75A4C0A}">
      <dgm:prSet custT="1"/>
      <dgm:spPr/>
      <dgm:t>
        <a:bodyPr/>
        <a:lstStyle/>
        <a:p>
          <a:pPr algn="l"/>
          <a:r>
            <a:rPr lang="en-US" sz="1800" b="1" dirty="0" smtClean="0">
              <a:solidFill>
                <a:schemeClr val="bg2">
                  <a:lumMod val="10000"/>
                </a:schemeClr>
              </a:solidFill>
            </a:rPr>
            <a:t>eliminate single points of failure.</a:t>
          </a:r>
        </a:p>
      </dgm:t>
    </dgm:pt>
    <dgm:pt modelId="{C7EDAF4C-E14C-4C52-8C41-C9F7560F8A0B}" type="parTrans" cxnId="{0261A435-2357-407F-9585-C44B9180CCC7}">
      <dgm:prSet/>
      <dgm:spPr/>
      <dgm:t>
        <a:bodyPr/>
        <a:lstStyle/>
        <a:p>
          <a:endParaRPr lang="en-US"/>
        </a:p>
      </dgm:t>
    </dgm:pt>
    <dgm:pt modelId="{1D32F587-A412-44D3-9089-6A315DFB3054}" type="sibTrans" cxnId="{0261A435-2357-407F-9585-C44B9180CCC7}">
      <dgm:prSet/>
      <dgm:spPr/>
      <dgm:t>
        <a:bodyPr/>
        <a:lstStyle/>
        <a:p>
          <a:endParaRPr lang="en-US"/>
        </a:p>
      </dgm:t>
    </dgm:pt>
    <dgm:pt modelId="{7128FB42-257A-4E55-AAED-E989867AED74}">
      <dgm:prSet custT="1"/>
      <dgm:spPr/>
      <dgm:t>
        <a:bodyPr/>
        <a:lstStyle/>
        <a:p>
          <a:pPr algn="l"/>
          <a:r>
            <a:rPr lang="en-US" sz="1600" b="1" dirty="0" smtClean="0">
              <a:solidFill>
                <a:schemeClr val="bg2">
                  <a:lumMod val="10000"/>
                </a:schemeClr>
              </a:solidFill>
            </a:rPr>
            <a:t>operate by distributing a workload evenly over multiple back end nodes.</a:t>
          </a:r>
        </a:p>
      </dgm:t>
    </dgm:pt>
    <dgm:pt modelId="{4B325E8C-5EC2-44B9-8B0E-F615AEBFE059}" type="parTrans" cxnId="{03F96DA9-D45A-4BF9-9607-AE872806F6BB}">
      <dgm:prSet/>
      <dgm:spPr/>
      <dgm:t>
        <a:bodyPr/>
        <a:lstStyle/>
        <a:p>
          <a:endParaRPr lang="en-US"/>
        </a:p>
      </dgm:t>
    </dgm:pt>
    <dgm:pt modelId="{7D0CAAAD-A2EE-4D94-81C2-F5890950D1E8}" type="sibTrans" cxnId="{03F96DA9-D45A-4BF9-9607-AE872806F6BB}">
      <dgm:prSet/>
      <dgm:spPr/>
      <dgm:t>
        <a:bodyPr/>
        <a:lstStyle/>
        <a:p>
          <a:endParaRPr lang="en-US"/>
        </a:p>
      </dgm:t>
    </dgm:pt>
    <dgm:pt modelId="{0EA9E88C-8069-4DD1-9758-66B85AA9A7E8}">
      <dgm:prSet custT="1"/>
      <dgm:spPr/>
      <dgm:t>
        <a:bodyPr/>
        <a:lstStyle/>
        <a:p>
          <a:pPr algn="l"/>
          <a:r>
            <a:rPr lang="en-US" sz="1600" b="1" dirty="0" smtClean="0">
              <a:solidFill>
                <a:schemeClr val="bg2">
                  <a:lumMod val="10000"/>
                </a:schemeClr>
              </a:solidFill>
            </a:rPr>
            <a:t>Typically the cluster will be configured with multiple redundant load-balancing front ends. </a:t>
          </a:r>
        </a:p>
      </dgm:t>
    </dgm:pt>
    <dgm:pt modelId="{B5995EBD-9E2A-4B99-BE38-3FC90AA3BF2A}" type="parTrans" cxnId="{A48B5797-DC22-4EC5-8A7E-551BBD5E2602}">
      <dgm:prSet/>
      <dgm:spPr/>
      <dgm:t>
        <a:bodyPr/>
        <a:lstStyle/>
        <a:p>
          <a:endParaRPr lang="en-US"/>
        </a:p>
      </dgm:t>
    </dgm:pt>
    <dgm:pt modelId="{83D4F119-79BC-43B7-AC0F-031C9D4B5E72}" type="sibTrans" cxnId="{A48B5797-DC22-4EC5-8A7E-551BBD5E2602}">
      <dgm:prSet/>
      <dgm:spPr/>
      <dgm:t>
        <a:bodyPr/>
        <a:lstStyle/>
        <a:p>
          <a:endParaRPr lang="en-US"/>
        </a:p>
      </dgm:t>
    </dgm:pt>
    <dgm:pt modelId="{F82DD277-2980-4511-B624-9A401977E3F8}">
      <dgm:prSet custT="1"/>
      <dgm:spPr/>
      <dgm:t>
        <a:bodyPr/>
        <a:lstStyle/>
        <a:p>
          <a:pPr algn="l"/>
          <a:r>
            <a:rPr lang="en-US" sz="1600" b="1" dirty="0" smtClean="0">
              <a:solidFill>
                <a:schemeClr val="bg2">
                  <a:lumMod val="10000"/>
                </a:schemeClr>
              </a:solidFill>
            </a:rPr>
            <a:t>all available servers process requests.</a:t>
          </a:r>
          <a:endParaRPr lang="en-US" sz="1600" b="1" dirty="0">
            <a:solidFill>
              <a:schemeClr val="bg2">
                <a:lumMod val="10000"/>
              </a:schemeClr>
            </a:solidFill>
          </a:endParaRPr>
        </a:p>
      </dgm:t>
    </dgm:pt>
    <dgm:pt modelId="{1155C5C0-8B71-4B27-B35D-0C3D9C1C1E69}" type="parTrans" cxnId="{B9A18846-32CF-4CEC-92ED-1FEA3B0EB633}">
      <dgm:prSet/>
      <dgm:spPr/>
      <dgm:t>
        <a:bodyPr/>
        <a:lstStyle/>
        <a:p>
          <a:endParaRPr lang="en-US"/>
        </a:p>
      </dgm:t>
    </dgm:pt>
    <dgm:pt modelId="{14AB6FEB-E355-40B2-81C5-1C6A76DC5DE3}" type="sibTrans" cxnId="{B9A18846-32CF-4CEC-92ED-1FEA3B0EB633}">
      <dgm:prSet/>
      <dgm:spPr/>
      <dgm:t>
        <a:bodyPr/>
        <a:lstStyle/>
        <a:p>
          <a:endParaRPr lang="en-US"/>
        </a:p>
      </dgm:t>
    </dgm:pt>
    <dgm:pt modelId="{ADE689FF-9358-45A5-9BF5-440A17172861}">
      <dgm:prSet phldrT="[Text]" custT="1"/>
      <dgm:spPr/>
      <dgm:t>
        <a:bodyPr/>
        <a:lstStyle/>
        <a:p>
          <a:r>
            <a:rPr lang="en-US" sz="2000" b="1" dirty="0" smtClean="0">
              <a:solidFill>
                <a:schemeClr val="bg2">
                  <a:lumMod val="10000"/>
                </a:schemeClr>
              </a:solidFill>
            </a:rPr>
            <a:t>Beowulf</a:t>
          </a:r>
          <a:endParaRPr lang="en-US" sz="2000" b="1" dirty="0">
            <a:solidFill>
              <a:schemeClr val="bg2">
                <a:lumMod val="10000"/>
              </a:schemeClr>
            </a:solidFill>
          </a:endParaRPr>
        </a:p>
      </dgm:t>
    </dgm:pt>
    <dgm:pt modelId="{721F3156-0812-4FB4-A6AB-1C520E22C905}" type="sibTrans" cxnId="{1A14085E-5488-4F5D-ABB0-C235FDB84EF7}">
      <dgm:prSet/>
      <dgm:spPr/>
      <dgm:t>
        <a:bodyPr/>
        <a:lstStyle/>
        <a:p>
          <a:endParaRPr lang="en-US"/>
        </a:p>
      </dgm:t>
    </dgm:pt>
    <dgm:pt modelId="{B2E9324F-80BE-4ABA-A4B5-77D06388F9E0}" type="parTrans" cxnId="{1A14085E-5488-4F5D-ABB0-C235FDB84EF7}">
      <dgm:prSet/>
      <dgm:spPr/>
      <dgm:t>
        <a:bodyPr/>
        <a:lstStyle/>
        <a:p>
          <a:endParaRPr lang="en-US"/>
        </a:p>
      </dgm:t>
    </dgm:pt>
    <dgm:pt modelId="{75D5E601-9D9B-418F-91F6-C621F11CAD23}">
      <dgm:prSet phldrT="[Text]" custT="1"/>
      <dgm:spPr/>
      <dgm:t>
        <a:bodyPr/>
        <a:lstStyle/>
        <a:p>
          <a:r>
            <a:rPr lang="en-US" sz="2000" i="1" dirty="0" smtClean="0"/>
            <a:t>Science Clusters</a:t>
          </a:r>
        </a:p>
      </dgm:t>
    </dgm:pt>
    <dgm:pt modelId="{87206367-B58C-41F2-8DD8-324D5309EEF0}" type="sibTrans" cxnId="{EA6EE690-1336-460F-B944-7F7B8F6D25B0}">
      <dgm:prSet/>
      <dgm:spPr/>
      <dgm:t>
        <a:bodyPr/>
        <a:lstStyle/>
        <a:p>
          <a:endParaRPr lang="en-US"/>
        </a:p>
      </dgm:t>
    </dgm:pt>
    <dgm:pt modelId="{EB6A9BE3-0838-4098-AA75-78E3C92F2A89}" type="parTrans" cxnId="{EA6EE690-1336-460F-B944-7F7B8F6D25B0}">
      <dgm:prSet/>
      <dgm:spPr/>
      <dgm:t>
        <a:bodyPr/>
        <a:lstStyle/>
        <a:p>
          <a:endParaRPr lang="en-US"/>
        </a:p>
      </dgm:t>
    </dgm:pt>
    <dgm:pt modelId="{58D7025D-137B-4F99-A92A-03E7B750B8EF}" type="pres">
      <dgm:prSet presAssocID="{28CCB7D7-03DE-496C-8731-FECF6A39A4A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BE4832-1663-45C3-99E0-D17FA7452B16}" type="pres">
      <dgm:prSet presAssocID="{3EB51A18-75E7-41D3-9BA6-2ED113A0D30E}" presName="compNode" presStyleCnt="0"/>
      <dgm:spPr/>
    </dgm:pt>
    <dgm:pt modelId="{7D8FDB2A-6236-4B76-A2A4-BFE4AEBF07A5}" type="pres">
      <dgm:prSet presAssocID="{3EB51A18-75E7-41D3-9BA6-2ED113A0D30E}" presName="aNode" presStyleLbl="bgShp" presStyleIdx="0" presStyleCnt="3" custScaleX="134363" custLinFactNeighborX="-3299"/>
      <dgm:spPr/>
      <dgm:t>
        <a:bodyPr/>
        <a:lstStyle/>
        <a:p>
          <a:endParaRPr lang="en-US"/>
        </a:p>
      </dgm:t>
    </dgm:pt>
    <dgm:pt modelId="{26C34E61-D7F4-4951-83A7-805D353F0E05}" type="pres">
      <dgm:prSet presAssocID="{3EB51A18-75E7-41D3-9BA6-2ED113A0D30E}" presName="textNode" presStyleLbl="bgShp" presStyleIdx="0" presStyleCnt="3"/>
      <dgm:spPr/>
      <dgm:t>
        <a:bodyPr/>
        <a:lstStyle/>
        <a:p>
          <a:endParaRPr lang="en-US"/>
        </a:p>
      </dgm:t>
    </dgm:pt>
    <dgm:pt modelId="{27D0CC03-FE68-422D-AE5D-5774E96D77CC}" type="pres">
      <dgm:prSet presAssocID="{3EB51A18-75E7-41D3-9BA6-2ED113A0D30E}" presName="compChildNode" presStyleCnt="0"/>
      <dgm:spPr/>
    </dgm:pt>
    <dgm:pt modelId="{B165C1B6-DD20-48B1-8853-8747B24189D6}" type="pres">
      <dgm:prSet presAssocID="{3EB51A18-75E7-41D3-9BA6-2ED113A0D30E}" presName="theInnerList" presStyleCnt="0"/>
      <dgm:spPr/>
    </dgm:pt>
    <dgm:pt modelId="{64E90789-1822-4FC4-BDE3-10CEE3FA0DF2}" type="pres">
      <dgm:prSet presAssocID="{2D5F31B1-AA56-4CB3-AE0F-2CF9D7BDC69C}" presName="childNode" presStyleLbl="node1" presStyleIdx="0" presStyleCnt="9" custScaleX="148076" custScaleY="383965" custLinFactY="-100000" custLinFactNeighborY="-1452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ED556-D38F-41FF-8A6A-5FCAD01D3808}" type="pres">
      <dgm:prSet presAssocID="{2D5F31B1-AA56-4CB3-AE0F-2CF9D7BDC69C}" presName="aSpace2" presStyleCnt="0"/>
      <dgm:spPr/>
    </dgm:pt>
    <dgm:pt modelId="{41B4117F-F832-4116-B908-5258059E3A89}" type="pres">
      <dgm:prSet presAssocID="{0CA3279E-E819-45DD-9106-DFB03562441C}" presName="childNode" presStyleLbl="node1" presStyleIdx="1" presStyleCnt="9" custScaleX="148076" custScaleY="699773" custLinFactY="-66181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FFBED-2464-42C2-8054-3BDFBEB66CAB}" type="pres">
      <dgm:prSet presAssocID="{0CA3279E-E819-45DD-9106-DFB03562441C}" presName="aSpace2" presStyleCnt="0"/>
      <dgm:spPr/>
    </dgm:pt>
    <dgm:pt modelId="{70D6D2AD-08ED-4F61-89C3-54D20713EC9B}" type="pres">
      <dgm:prSet presAssocID="{CDC90650-494A-4FDD-8AE4-F7BEF9042323}" presName="childNode" presStyleLbl="node1" presStyleIdx="2" presStyleCnt="9" custScaleX="148904" custScaleY="1964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8138E2-6A85-450D-9125-9F6D1FFA0066}" type="pres">
      <dgm:prSet presAssocID="{CDC90650-494A-4FDD-8AE4-F7BEF9042323}" presName="aSpace2" presStyleCnt="0"/>
      <dgm:spPr/>
    </dgm:pt>
    <dgm:pt modelId="{8BB98156-DCA0-4BB7-96A3-7BF1767DC557}" type="pres">
      <dgm:prSet presAssocID="{9AC5D927-EE7C-4325-89BC-5BE5D75A4C0A}" presName="childNode" presStyleLbl="node1" presStyleIdx="3" presStyleCnt="9" custScaleX="148904" custScaleY="2185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BCCAC1-F097-4102-8C80-25FA405602FB}" type="pres">
      <dgm:prSet presAssocID="{3EB51A18-75E7-41D3-9BA6-2ED113A0D30E}" presName="aSpace" presStyleCnt="0"/>
      <dgm:spPr/>
    </dgm:pt>
    <dgm:pt modelId="{CB1CFFB2-DD41-499D-B9ED-E43C14F3B555}" type="pres">
      <dgm:prSet presAssocID="{293BE392-5012-4E32-9184-4907E52D27AC}" presName="compNode" presStyleCnt="0"/>
      <dgm:spPr/>
    </dgm:pt>
    <dgm:pt modelId="{3F418A34-E04C-4990-B33A-55E6285AE95C}" type="pres">
      <dgm:prSet presAssocID="{293BE392-5012-4E32-9184-4907E52D27AC}" presName="aNode" presStyleLbl="bgShp" presStyleIdx="1" presStyleCnt="3" custScaleX="130477"/>
      <dgm:spPr/>
      <dgm:t>
        <a:bodyPr/>
        <a:lstStyle/>
        <a:p>
          <a:endParaRPr lang="en-US"/>
        </a:p>
      </dgm:t>
    </dgm:pt>
    <dgm:pt modelId="{203A4D7F-96A0-44D3-AE68-D3C7F733FE1E}" type="pres">
      <dgm:prSet presAssocID="{293BE392-5012-4E32-9184-4907E52D27AC}" presName="textNode" presStyleLbl="bgShp" presStyleIdx="1" presStyleCnt="3"/>
      <dgm:spPr/>
      <dgm:t>
        <a:bodyPr/>
        <a:lstStyle/>
        <a:p>
          <a:endParaRPr lang="en-US"/>
        </a:p>
      </dgm:t>
    </dgm:pt>
    <dgm:pt modelId="{F2472AC3-21BF-4A3C-AB26-03D6C0FA08BE}" type="pres">
      <dgm:prSet presAssocID="{293BE392-5012-4E32-9184-4907E52D27AC}" presName="compChildNode" presStyleCnt="0"/>
      <dgm:spPr/>
    </dgm:pt>
    <dgm:pt modelId="{7B746838-E55C-4FFB-974F-5302CAB6A7EB}" type="pres">
      <dgm:prSet presAssocID="{293BE392-5012-4E32-9184-4907E52D27AC}" presName="theInnerList" presStyleCnt="0"/>
      <dgm:spPr/>
    </dgm:pt>
    <dgm:pt modelId="{6B7C4FAA-69DF-4397-BFEF-4956C47E57EC}" type="pres">
      <dgm:prSet presAssocID="{71CAFA4B-FA30-464C-84BD-79C2314B2603}" presName="childNode" presStyleLbl="node1" presStyleIdx="4" presStyleCnt="9" custScaleX="140012" custScaleY="96660" custLinFactY="398327" custLinFactNeighborY="4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3AAFED-9223-4AAA-B529-93936F2DFE3B}" type="pres">
      <dgm:prSet presAssocID="{71CAFA4B-FA30-464C-84BD-79C2314B2603}" presName="aSpace2" presStyleCnt="0"/>
      <dgm:spPr/>
    </dgm:pt>
    <dgm:pt modelId="{84E2CEEB-0537-4D2A-AD80-5A796A9C0433}" type="pres">
      <dgm:prSet presAssocID="{7128FB42-257A-4E55-AAED-E989867AED74}" presName="childNode" presStyleLbl="node1" presStyleIdx="5" presStyleCnt="9" custScaleX="142503" custScaleY="136881" custLinFactY="-115259" custLinFactNeighborX="-915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15D94-7192-40E8-86BA-3D95B8E2597C}" type="pres">
      <dgm:prSet presAssocID="{7128FB42-257A-4E55-AAED-E989867AED74}" presName="aSpace2" presStyleCnt="0"/>
      <dgm:spPr/>
    </dgm:pt>
    <dgm:pt modelId="{5D015BA4-CC63-4D60-9ACF-C3BC393CB0DE}" type="pres">
      <dgm:prSet presAssocID="{0EA9E88C-8069-4DD1-9758-66B85AA9A7E8}" presName="childNode" presStyleLbl="node1" presStyleIdx="6" presStyleCnt="9" custScaleX="141527" custScaleY="183226" custLinFactY="-100874" custLinFactNeighborX="-427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4B875E-D3B6-41BD-8B1B-468D6A3D222F}" type="pres">
      <dgm:prSet presAssocID="{0EA9E88C-8069-4DD1-9758-66B85AA9A7E8}" presName="aSpace2" presStyleCnt="0"/>
      <dgm:spPr/>
    </dgm:pt>
    <dgm:pt modelId="{AD16E29D-199C-44CA-9D14-E5782E1A873A}" type="pres">
      <dgm:prSet presAssocID="{F82DD277-2980-4511-B624-9A401977E3F8}" presName="childNode" presStyleLbl="node1" presStyleIdx="7" presStyleCnt="9" custScaleX="138790" custScaleY="105340" custLinFactY="-100000" custLinFactNeighborX="-942" custLinFactNeighborY="-1358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DFA20-BA26-43E5-9073-951EF02ADAB1}" type="pres">
      <dgm:prSet presAssocID="{293BE392-5012-4E32-9184-4907E52D27AC}" presName="aSpace" presStyleCnt="0"/>
      <dgm:spPr/>
    </dgm:pt>
    <dgm:pt modelId="{9C1C2E5E-DB7C-43E0-B743-AE8C009ED8BC}" type="pres">
      <dgm:prSet presAssocID="{75D5E601-9D9B-418F-91F6-C621F11CAD23}" presName="compNode" presStyleCnt="0"/>
      <dgm:spPr/>
    </dgm:pt>
    <dgm:pt modelId="{31623D3C-2B25-40AB-916C-B23E9E210955}" type="pres">
      <dgm:prSet presAssocID="{75D5E601-9D9B-418F-91F6-C621F11CAD23}" presName="aNode" presStyleLbl="bgShp" presStyleIdx="2" presStyleCnt="3" custScaleX="79872" custLinFactNeighborX="-2000"/>
      <dgm:spPr/>
      <dgm:t>
        <a:bodyPr/>
        <a:lstStyle/>
        <a:p>
          <a:endParaRPr lang="en-US"/>
        </a:p>
      </dgm:t>
    </dgm:pt>
    <dgm:pt modelId="{B7669C45-1284-4330-8FB2-3579EB666253}" type="pres">
      <dgm:prSet presAssocID="{75D5E601-9D9B-418F-91F6-C621F11CAD23}" presName="textNode" presStyleLbl="bgShp" presStyleIdx="2" presStyleCnt="3"/>
      <dgm:spPr/>
      <dgm:t>
        <a:bodyPr/>
        <a:lstStyle/>
        <a:p>
          <a:endParaRPr lang="en-US"/>
        </a:p>
      </dgm:t>
    </dgm:pt>
    <dgm:pt modelId="{1485CEF7-8426-4D9E-B74C-3C04DFCBE08B}" type="pres">
      <dgm:prSet presAssocID="{75D5E601-9D9B-418F-91F6-C621F11CAD23}" presName="compChildNode" presStyleCnt="0"/>
      <dgm:spPr/>
    </dgm:pt>
    <dgm:pt modelId="{D625A080-330E-4365-9023-728D341513FD}" type="pres">
      <dgm:prSet presAssocID="{75D5E601-9D9B-418F-91F6-C621F11CAD23}" presName="theInnerList" presStyleCnt="0"/>
      <dgm:spPr/>
    </dgm:pt>
    <dgm:pt modelId="{56FE178E-0C43-45B8-9702-E0BC4BFD851E}" type="pres">
      <dgm:prSet presAssocID="{ADE689FF-9358-45A5-9BF5-440A17172861}" presName="childNode" presStyleLbl="node1" presStyleIdx="8" presStyleCnt="9" custScaleX="83140" custScaleY="112131" custLinFactNeighborX="-3448" custLinFactNeighborY="-67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AC1AE3-DB42-43F2-9FE5-934B19996018}" type="presOf" srcId="{75D5E601-9D9B-418F-91F6-C621F11CAD23}" destId="{B7669C45-1284-4330-8FB2-3579EB666253}" srcOrd="1" destOrd="0" presId="urn:microsoft.com/office/officeart/2005/8/layout/lProcess2"/>
    <dgm:cxn modelId="{1BDF842E-F8C2-4792-8C9C-657AAA3F4BEA}" srcId="{28CCB7D7-03DE-496C-8731-FECF6A39A4A6}" destId="{293BE392-5012-4E32-9184-4907E52D27AC}" srcOrd="1" destOrd="0" parTransId="{6E1FCD3A-38CF-439F-BB50-76103803EC99}" sibTransId="{ECDF8304-9B03-4346-99B4-506186E8839B}"/>
    <dgm:cxn modelId="{FF5A40E4-12B1-45BC-A722-CD044A2782AE}" type="presOf" srcId="{293BE392-5012-4E32-9184-4907E52D27AC}" destId="{203A4D7F-96A0-44D3-AE68-D3C7F733FE1E}" srcOrd="1" destOrd="0" presId="urn:microsoft.com/office/officeart/2005/8/layout/lProcess2"/>
    <dgm:cxn modelId="{D8AE18C5-9404-4B9B-9DD5-849FD13042E6}" type="presOf" srcId="{3EB51A18-75E7-41D3-9BA6-2ED113A0D30E}" destId="{7D8FDB2A-6236-4B76-A2A4-BFE4AEBF07A5}" srcOrd="0" destOrd="0" presId="urn:microsoft.com/office/officeart/2005/8/layout/lProcess2"/>
    <dgm:cxn modelId="{EA6EE690-1336-460F-B944-7F7B8F6D25B0}" srcId="{28CCB7D7-03DE-496C-8731-FECF6A39A4A6}" destId="{75D5E601-9D9B-418F-91F6-C621F11CAD23}" srcOrd="2" destOrd="0" parTransId="{EB6A9BE3-0838-4098-AA75-78E3C92F2A89}" sibTransId="{87206367-B58C-41F2-8DD8-324D5309EEF0}"/>
    <dgm:cxn modelId="{2DA048DA-671D-4633-A4E7-B179C1345DA4}" type="presOf" srcId="{2D5F31B1-AA56-4CB3-AE0F-2CF9D7BDC69C}" destId="{64E90789-1822-4FC4-BDE3-10CEE3FA0DF2}" srcOrd="0" destOrd="0" presId="urn:microsoft.com/office/officeart/2005/8/layout/lProcess2"/>
    <dgm:cxn modelId="{3BA2564F-AFDE-469D-A49D-7F1505AE922B}" srcId="{293BE392-5012-4E32-9184-4907E52D27AC}" destId="{71CAFA4B-FA30-464C-84BD-79C2314B2603}" srcOrd="0" destOrd="0" parTransId="{02B6B882-2658-4854-BF67-BF21952D21E9}" sibTransId="{FDCA437C-5A1B-4D64-A3E7-5D1CA0FCAEA8}"/>
    <dgm:cxn modelId="{10FC0E04-1FC3-4C52-9752-149341720550}" type="presOf" srcId="{7128FB42-257A-4E55-AAED-E989867AED74}" destId="{84E2CEEB-0537-4D2A-AD80-5A796A9C0433}" srcOrd="0" destOrd="0" presId="urn:microsoft.com/office/officeart/2005/8/layout/lProcess2"/>
    <dgm:cxn modelId="{1A14085E-5488-4F5D-ABB0-C235FDB84EF7}" srcId="{75D5E601-9D9B-418F-91F6-C621F11CAD23}" destId="{ADE689FF-9358-45A5-9BF5-440A17172861}" srcOrd="0" destOrd="0" parTransId="{B2E9324F-80BE-4ABA-A4B5-77D06388F9E0}" sibTransId="{721F3156-0812-4FB4-A6AB-1C520E22C905}"/>
    <dgm:cxn modelId="{B9A18846-32CF-4CEC-92ED-1FEA3B0EB633}" srcId="{293BE392-5012-4E32-9184-4907E52D27AC}" destId="{F82DD277-2980-4511-B624-9A401977E3F8}" srcOrd="3" destOrd="0" parTransId="{1155C5C0-8B71-4B27-B35D-0C3D9C1C1E69}" sibTransId="{14AB6FEB-E355-40B2-81C5-1C6A76DC5DE3}"/>
    <dgm:cxn modelId="{6FACB6E0-349A-436B-BF84-9FC5B6242842}" type="presOf" srcId="{9AC5D927-EE7C-4325-89BC-5BE5D75A4C0A}" destId="{8BB98156-DCA0-4BB7-96A3-7BF1767DC557}" srcOrd="0" destOrd="0" presId="urn:microsoft.com/office/officeart/2005/8/layout/lProcess2"/>
    <dgm:cxn modelId="{A141117E-19B4-4318-8A7F-E411E5880CFE}" srcId="{3EB51A18-75E7-41D3-9BA6-2ED113A0D30E}" destId="{CDC90650-494A-4FDD-8AE4-F7BEF9042323}" srcOrd="2" destOrd="0" parTransId="{2596B6AA-321D-4E4C-938F-80EA7CF8AAE6}" sibTransId="{2147B2B9-F971-4C32-9D95-D87F14D8C8B7}"/>
    <dgm:cxn modelId="{03F96DA9-D45A-4BF9-9607-AE872806F6BB}" srcId="{293BE392-5012-4E32-9184-4907E52D27AC}" destId="{7128FB42-257A-4E55-AAED-E989867AED74}" srcOrd="1" destOrd="0" parTransId="{4B325E8C-5EC2-44B9-8B0E-F615AEBFE059}" sibTransId="{7D0CAAAD-A2EE-4D94-81C2-F5890950D1E8}"/>
    <dgm:cxn modelId="{A95F9F4F-D51B-4092-A7FE-DC0F750845C2}" type="presOf" srcId="{3EB51A18-75E7-41D3-9BA6-2ED113A0D30E}" destId="{26C34E61-D7F4-4951-83A7-805D353F0E05}" srcOrd="1" destOrd="0" presId="urn:microsoft.com/office/officeart/2005/8/layout/lProcess2"/>
    <dgm:cxn modelId="{DAED5424-B5FE-4C4B-970F-85E999DED80B}" srcId="{3EB51A18-75E7-41D3-9BA6-2ED113A0D30E}" destId="{2D5F31B1-AA56-4CB3-AE0F-2CF9D7BDC69C}" srcOrd="0" destOrd="0" parTransId="{3F262B04-D1B9-47B2-A5AB-1A4D336FB3D3}" sibTransId="{225FD8F0-8105-4B48-9206-950B2940BA3D}"/>
    <dgm:cxn modelId="{72F27B74-5C47-4FB4-B8D4-35ABBD067095}" type="presOf" srcId="{CDC90650-494A-4FDD-8AE4-F7BEF9042323}" destId="{70D6D2AD-08ED-4F61-89C3-54D20713EC9B}" srcOrd="0" destOrd="0" presId="urn:microsoft.com/office/officeart/2005/8/layout/lProcess2"/>
    <dgm:cxn modelId="{25CDD577-864D-431D-84C9-026967A918ED}" type="presOf" srcId="{ADE689FF-9358-45A5-9BF5-440A17172861}" destId="{56FE178E-0C43-45B8-9702-E0BC4BFD851E}" srcOrd="0" destOrd="0" presId="urn:microsoft.com/office/officeart/2005/8/layout/lProcess2"/>
    <dgm:cxn modelId="{64FF5D80-0799-460C-A2D0-FD04A4757DFD}" type="presOf" srcId="{28CCB7D7-03DE-496C-8731-FECF6A39A4A6}" destId="{58D7025D-137B-4F99-A92A-03E7B750B8EF}" srcOrd="0" destOrd="0" presId="urn:microsoft.com/office/officeart/2005/8/layout/lProcess2"/>
    <dgm:cxn modelId="{A48B5797-DC22-4EC5-8A7E-551BBD5E2602}" srcId="{293BE392-5012-4E32-9184-4907E52D27AC}" destId="{0EA9E88C-8069-4DD1-9758-66B85AA9A7E8}" srcOrd="2" destOrd="0" parTransId="{B5995EBD-9E2A-4B99-BE38-3FC90AA3BF2A}" sibTransId="{83D4F119-79BC-43B7-AC0F-031C9D4B5E72}"/>
    <dgm:cxn modelId="{933EDD99-7AD8-404E-8121-59B84F28EABC}" srcId="{28CCB7D7-03DE-496C-8731-FECF6A39A4A6}" destId="{3EB51A18-75E7-41D3-9BA6-2ED113A0D30E}" srcOrd="0" destOrd="0" parTransId="{60EFE67B-9948-42AE-A9A4-1828424377C4}" sibTransId="{14522043-DB68-4918-9F78-E37889BFD836}"/>
    <dgm:cxn modelId="{6D71150D-92F7-4020-9AFB-5D07535E3150}" type="presOf" srcId="{0CA3279E-E819-45DD-9106-DFB03562441C}" destId="{41B4117F-F832-4116-B908-5258059E3A89}" srcOrd="0" destOrd="0" presId="urn:microsoft.com/office/officeart/2005/8/layout/lProcess2"/>
    <dgm:cxn modelId="{D1CCB8D2-7804-475D-A0A0-F91E7489BD5E}" type="presOf" srcId="{F82DD277-2980-4511-B624-9A401977E3F8}" destId="{AD16E29D-199C-44CA-9D14-E5782E1A873A}" srcOrd="0" destOrd="0" presId="urn:microsoft.com/office/officeart/2005/8/layout/lProcess2"/>
    <dgm:cxn modelId="{A0856793-C712-4B65-A45F-BF3C88DF6296}" type="presOf" srcId="{293BE392-5012-4E32-9184-4907E52D27AC}" destId="{3F418A34-E04C-4990-B33A-55E6285AE95C}" srcOrd="0" destOrd="0" presId="urn:microsoft.com/office/officeart/2005/8/layout/lProcess2"/>
    <dgm:cxn modelId="{6A786EB2-7ACB-4B99-8624-1B0CCE32B2C7}" type="presOf" srcId="{0EA9E88C-8069-4DD1-9758-66B85AA9A7E8}" destId="{5D015BA4-CC63-4D60-9ACF-C3BC393CB0DE}" srcOrd="0" destOrd="0" presId="urn:microsoft.com/office/officeart/2005/8/layout/lProcess2"/>
    <dgm:cxn modelId="{F7BA0DA2-80B9-4139-B414-3E7FDA172E5E}" type="presOf" srcId="{71CAFA4B-FA30-464C-84BD-79C2314B2603}" destId="{6B7C4FAA-69DF-4397-BFEF-4956C47E57EC}" srcOrd="0" destOrd="0" presId="urn:microsoft.com/office/officeart/2005/8/layout/lProcess2"/>
    <dgm:cxn modelId="{0261A435-2357-407F-9585-C44B9180CCC7}" srcId="{3EB51A18-75E7-41D3-9BA6-2ED113A0D30E}" destId="{9AC5D927-EE7C-4325-89BC-5BE5D75A4C0A}" srcOrd="3" destOrd="0" parTransId="{C7EDAF4C-E14C-4C52-8C41-C9F7560F8A0B}" sibTransId="{1D32F587-A412-44D3-9089-6A315DFB3054}"/>
    <dgm:cxn modelId="{91631CE8-5267-42E8-9DE5-9F9900815C6A}" type="presOf" srcId="{75D5E601-9D9B-418F-91F6-C621F11CAD23}" destId="{31623D3C-2B25-40AB-916C-B23E9E210955}" srcOrd="0" destOrd="0" presId="urn:microsoft.com/office/officeart/2005/8/layout/lProcess2"/>
    <dgm:cxn modelId="{3C82A6CF-9C63-4067-A47E-D874ACDD40C8}" srcId="{3EB51A18-75E7-41D3-9BA6-2ED113A0D30E}" destId="{0CA3279E-E819-45DD-9106-DFB03562441C}" srcOrd="1" destOrd="0" parTransId="{D65CD5DF-BE26-4D69-BE47-51F4D02193A2}" sibTransId="{FC15EA4A-EEC5-4718-B6F2-4D4F52C51B89}"/>
    <dgm:cxn modelId="{3A624F48-C03A-422B-829A-75176546228B}" type="presParOf" srcId="{58D7025D-137B-4F99-A92A-03E7B750B8EF}" destId="{2EBE4832-1663-45C3-99E0-D17FA7452B16}" srcOrd="0" destOrd="0" presId="urn:microsoft.com/office/officeart/2005/8/layout/lProcess2"/>
    <dgm:cxn modelId="{199653F5-A547-46C8-A005-3DEAB2FFCCF3}" type="presParOf" srcId="{2EBE4832-1663-45C3-99E0-D17FA7452B16}" destId="{7D8FDB2A-6236-4B76-A2A4-BFE4AEBF07A5}" srcOrd="0" destOrd="0" presId="urn:microsoft.com/office/officeart/2005/8/layout/lProcess2"/>
    <dgm:cxn modelId="{035D8CCD-AA01-4E7D-96F0-BAA4B9A81B8F}" type="presParOf" srcId="{2EBE4832-1663-45C3-99E0-D17FA7452B16}" destId="{26C34E61-D7F4-4951-83A7-805D353F0E05}" srcOrd="1" destOrd="0" presId="urn:microsoft.com/office/officeart/2005/8/layout/lProcess2"/>
    <dgm:cxn modelId="{A8FDAE79-FB4F-447F-A129-BEC4568EEC75}" type="presParOf" srcId="{2EBE4832-1663-45C3-99E0-D17FA7452B16}" destId="{27D0CC03-FE68-422D-AE5D-5774E96D77CC}" srcOrd="2" destOrd="0" presId="urn:microsoft.com/office/officeart/2005/8/layout/lProcess2"/>
    <dgm:cxn modelId="{03559902-37ED-45B6-88B6-F1F38790453F}" type="presParOf" srcId="{27D0CC03-FE68-422D-AE5D-5774E96D77CC}" destId="{B165C1B6-DD20-48B1-8853-8747B24189D6}" srcOrd="0" destOrd="0" presId="urn:microsoft.com/office/officeart/2005/8/layout/lProcess2"/>
    <dgm:cxn modelId="{EF999CD8-9A19-42B1-A566-7E83F65BF27C}" type="presParOf" srcId="{B165C1B6-DD20-48B1-8853-8747B24189D6}" destId="{64E90789-1822-4FC4-BDE3-10CEE3FA0DF2}" srcOrd="0" destOrd="0" presId="urn:microsoft.com/office/officeart/2005/8/layout/lProcess2"/>
    <dgm:cxn modelId="{C111EBBE-E503-4877-8844-F071168A0A8A}" type="presParOf" srcId="{B165C1B6-DD20-48B1-8853-8747B24189D6}" destId="{8D6ED556-D38F-41FF-8A6A-5FCAD01D3808}" srcOrd="1" destOrd="0" presId="urn:microsoft.com/office/officeart/2005/8/layout/lProcess2"/>
    <dgm:cxn modelId="{9B602D31-3E3B-4208-9B8B-3EA75A679DCA}" type="presParOf" srcId="{B165C1B6-DD20-48B1-8853-8747B24189D6}" destId="{41B4117F-F832-4116-B908-5258059E3A89}" srcOrd="2" destOrd="0" presId="urn:microsoft.com/office/officeart/2005/8/layout/lProcess2"/>
    <dgm:cxn modelId="{02056408-FF3B-481E-9683-20C4736A0782}" type="presParOf" srcId="{B165C1B6-DD20-48B1-8853-8747B24189D6}" destId="{FBDFFBED-2464-42C2-8054-3BDFBEB66CAB}" srcOrd="3" destOrd="0" presId="urn:microsoft.com/office/officeart/2005/8/layout/lProcess2"/>
    <dgm:cxn modelId="{BB22A7CF-A250-4246-873F-DBB787750193}" type="presParOf" srcId="{B165C1B6-DD20-48B1-8853-8747B24189D6}" destId="{70D6D2AD-08ED-4F61-89C3-54D20713EC9B}" srcOrd="4" destOrd="0" presId="urn:microsoft.com/office/officeart/2005/8/layout/lProcess2"/>
    <dgm:cxn modelId="{6A4F9B0C-96C7-4154-8F07-6C7AEA2E4A59}" type="presParOf" srcId="{B165C1B6-DD20-48B1-8853-8747B24189D6}" destId="{608138E2-6A85-450D-9125-9F6D1FFA0066}" srcOrd="5" destOrd="0" presId="urn:microsoft.com/office/officeart/2005/8/layout/lProcess2"/>
    <dgm:cxn modelId="{6FB8319F-4584-4701-A59B-FCFADECF193B}" type="presParOf" srcId="{B165C1B6-DD20-48B1-8853-8747B24189D6}" destId="{8BB98156-DCA0-4BB7-96A3-7BF1767DC557}" srcOrd="6" destOrd="0" presId="urn:microsoft.com/office/officeart/2005/8/layout/lProcess2"/>
    <dgm:cxn modelId="{7933CA69-7628-49DF-8BB7-8703A38BBFBD}" type="presParOf" srcId="{58D7025D-137B-4F99-A92A-03E7B750B8EF}" destId="{CDBCCAC1-F097-4102-8C80-25FA405602FB}" srcOrd="1" destOrd="0" presId="urn:microsoft.com/office/officeart/2005/8/layout/lProcess2"/>
    <dgm:cxn modelId="{0E1D3D70-9D77-4234-83D7-3FAC027C3BE6}" type="presParOf" srcId="{58D7025D-137B-4F99-A92A-03E7B750B8EF}" destId="{CB1CFFB2-DD41-499D-B9ED-E43C14F3B555}" srcOrd="2" destOrd="0" presId="urn:microsoft.com/office/officeart/2005/8/layout/lProcess2"/>
    <dgm:cxn modelId="{EF92B019-2042-4F39-BDFD-F164FA65F3A2}" type="presParOf" srcId="{CB1CFFB2-DD41-499D-B9ED-E43C14F3B555}" destId="{3F418A34-E04C-4990-B33A-55E6285AE95C}" srcOrd="0" destOrd="0" presId="urn:microsoft.com/office/officeart/2005/8/layout/lProcess2"/>
    <dgm:cxn modelId="{A1100C6A-02E2-40EC-8230-5A9414B83CCD}" type="presParOf" srcId="{CB1CFFB2-DD41-499D-B9ED-E43C14F3B555}" destId="{203A4D7F-96A0-44D3-AE68-D3C7F733FE1E}" srcOrd="1" destOrd="0" presId="urn:microsoft.com/office/officeart/2005/8/layout/lProcess2"/>
    <dgm:cxn modelId="{174EF7EA-27A0-4F73-AE0D-83D839EBD998}" type="presParOf" srcId="{CB1CFFB2-DD41-499D-B9ED-E43C14F3B555}" destId="{F2472AC3-21BF-4A3C-AB26-03D6C0FA08BE}" srcOrd="2" destOrd="0" presId="urn:microsoft.com/office/officeart/2005/8/layout/lProcess2"/>
    <dgm:cxn modelId="{D5E19BC5-354E-4EA2-B62B-883C20610EFC}" type="presParOf" srcId="{F2472AC3-21BF-4A3C-AB26-03D6C0FA08BE}" destId="{7B746838-E55C-4FFB-974F-5302CAB6A7EB}" srcOrd="0" destOrd="0" presId="urn:microsoft.com/office/officeart/2005/8/layout/lProcess2"/>
    <dgm:cxn modelId="{E96B832C-C9A8-4F21-943E-0AB7BB8FCF6A}" type="presParOf" srcId="{7B746838-E55C-4FFB-974F-5302CAB6A7EB}" destId="{6B7C4FAA-69DF-4397-BFEF-4956C47E57EC}" srcOrd="0" destOrd="0" presId="urn:microsoft.com/office/officeart/2005/8/layout/lProcess2"/>
    <dgm:cxn modelId="{17BB7A5A-BB33-4754-B26A-E0E71CE8A95A}" type="presParOf" srcId="{7B746838-E55C-4FFB-974F-5302CAB6A7EB}" destId="{823AAFED-9223-4AAA-B529-93936F2DFE3B}" srcOrd="1" destOrd="0" presId="urn:microsoft.com/office/officeart/2005/8/layout/lProcess2"/>
    <dgm:cxn modelId="{432DF102-226A-4BB3-801F-010CB4FF000B}" type="presParOf" srcId="{7B746838-E55C-4FFB-974F-5302CAB6A7EB}" destId="{84E2CEEB-0537-4D2A-AD80-5A796A9C0433}" srcOrd="2" destOrd="0" presId="urn:microsoft.com/office/officeart/2005/8/layout/lProcess2"/>
    <dgm:cxn modelId="{5887AE6C-3B95-4745-AD1C-88597630BC70}" type="presParOf" srcId="{7B746838-E55C-4FFB-974F-5302CAB6A7EB}" destId="{C1415D94-7192-40E8-86BA-3D95B8E2597C}" srcOrd="3" destOrd="0" presId="urn:microsoft.com/office/officeart/2005/8/layout/lProcess2"/>
    <dgm:cxn modelId="{EF914968-08EF-45DE-BA40-62AEC2F29476}" type="presParOf" srcId="{7B746838-E55C-4FFB-974F-5302CAB6A7EB}" destId="{5D015BA4-CC63-4D60-9ACF-C3BC393CB0DE}" srcOrd="4" destOrd="0" presId="urn:microsoft.com/office/officeart/2005/8/layout/lProcess2"/>
    <dgm:cxn modelId="{EA356BB4-A1A2-4EEB-9F7B-4F13EBD62781}" type="presParOf" srcId="{7B746838-E55C-4FFB-974F-5302CAB6A7EB}" destId="{F74B875E-D3B6-41BD-8B1B-468D6A3D222F}" srcOrd="5" destOrd="0" presId="urn:microsoft.com/office/officeart/2005/8/layout/lProcess2"/>
    <dgm:cxn modelId="{8407704F-14F9-46CC-8DF6-DCBD71E3B32C}" type="presParOf" srcId="{7B746838-E55C-4FFB-974F-5302CAB6A7EB}" destId="{AD16E29D-199C-44CA-9D14-E5782E1A873A}" srcOrd="6" destOrd="0" presId="urn:microsoft.com/office/officeart/2005/8/layout/lProcess2"/>
    <dgm:cxn modelId="{FC39B08C-76F0-4497-BFDC-AF2D7EA07CFF}" type="presParOf" srcId="{58D7025D-137B-4F99-A92A-03E7B750B8EF}" destId="{E44DFA20-BA26-43E5-9073-951EF02ADAB1}" srcOrd="3" destOrd="0" presId="urn:microsoft.com/office/officeart/2005/8/layout/lProcess2"/>
    <dgm:cxn modelId="{B1B29490-A1C9-42C1-AB9E-53C1FD1389BE}" type="presParOf" srcId="{58D7025D-137B-4F99-A92A-03E7B750B8EF}" destId="{9C1C2E5E-DB7C-43E0-B743-AE8C009ED8BC}" srcOrd="4" destOrd="0" presId="urn:microsoft.com/office/officeart/2005/8/layout/lProcess2"/>
    <dgm:cxn modelId="{E8BE2926-3D14-4C71-B26A-FBFE71F94E09}" type="presParOf" srcId="{9C1C2E5E-DB7C-43E0-B743-AE8C009ED8BC}" destId="{31623D3C-2B25-40AB-916C-B23E9E210955}" srcOrd="0" destOrd="0" presId="urn:microsoft.com/office/officeart/2005/8/layout/lProcess2"/>
    <dgm:cxn modelId="{F44C5777-9A9D-44AD-AD3B-10F4363744C0}" type="presParOf" srcId="{9C1C2E5E-DB7C-43E0-B743-AE8C009ED8BC}" destId="{B7669C45-1284-4330-8FB2-3579EB666253}" srcOrd="1" destOrd="0" presId="urn:microsoft.com/office/officeart/2005/8/layout/lProcess2"/>
    <dgm:cxn modelId="{1740F704-0368-4BC0-BBCF-EFE56BEA78AA}" type="presParOf" srcId="{9C1C2E5E-DB7C-43E0-B743-AE8C009ED8BC}" destId="{1485CEF7-8426-4D9E-B74C-3C04DFCBE08B}" srcOrd="2" destOrd="0" presId="urn:microsoft.com/office/officeart/2005/8/layout/lProcess2"/>
    <dgm:cxn modelId="{33E2ECCA-0B25-413C-95B1-71FB56BFC253}" type="presParOf" srcId="{1485CEF7-8426-4D9E-B74C-3C04DFCBE08B}" destId="{D625A080-330E-4365-9023-728D341513FD}" srcOrd="0" destOrd="0" presId="urn:microsoft.com/office/officeart/2005/8/layout/lProcess2"/>
    <dgm:cxn modelId="{09B1EE44-E4C0-4473-95F1-192D98FA95A0}" type="presParOf" srcId="{D625A080-330E-4365-9023-728D341513FD}" destId="{56FE178E-0C43-45B8-9702-E0BC4BFD851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8FDB2A-6236-4B76-A2A4-BFE4AEBF07A5}">
      <dsp:nvSpPr>
        <dsp:cNvPr id="0" name=""/>
        <dsp:cNvSpPr/>
      </dsp:nvSpPr>
      <dsp:spPr>
        <a:xfrm>
          <a:off x="0" y="0"/>
          <a:ext cx="4290812" cy="430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i="1" kern="1200" dirty="0" smtClean="0"/>
            <a:t>High availability clusters (HA) (Linux)</a:t>
          </a:r>
          <a:endParaRPr lang="en-US" sz="2000" i="1" kern="1200" dirty="0"/>
        </a:p>
      </dsp:txBody>
      <dsp:txXfrm>
        <a:off x="0" y="0"/>
        <a:ext cx="4290812" cy="1290988"/>
      </dsp:txXfrm>
    </dsp:sp>
    <dsp:sp modelId="{64E90789-1822-4FC4-BDE3-10CEE3FA0DF2}">
      <dsp:nvSpPr>
        <dsp:cNvPr id="0" name=""/>
        <dsp:cNvSpPr/>
      </dsp:nvSpPr>
      <dsp:spPr>
        <a:xfrm>
          <a:off x="257390" y="1070312"/>
          <a:ext cx="3782984" cy="6948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2">
                  <a:lumMod val="10000"/>
                </a:schemeClr>
              </a:solidFill>
            </a:rPr>
            <a:t>Mission critical applications</a:t>
          </a:r>
          <a:endParaRPr lang="en-US" sz="1800" b="1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277741" y="1090663"/>
        <a:ext cx="3742282" cy="654149"/>
      </dsp:txXfrm>
    </dsp:sp>
    <dsp:sp modelId="{41B4117F-F832-4116-B908-5258059E3A89}">
      <dsp:nvSpPr>
        <dsp:cNvPr id="0" name=""/>
        <dsp:cNvSpPr/>
      </dsp:nvSpPr>
      <dsp:spPr>
        <a:xfrm>
          <a:off x="257390" y="1866811"/>
          <a:ext cx="3782984" cy="1266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>
                  <a:lumMod val="10000"/>
                </a:schemeClr>
              </a:solidFill>
            </a:rPr>
            <a:t>High-availability clusters (also known as Failover Clusters) are implemented for the purpose of improving the availability of services which the cluster provides. </a:t>
          </a:r>
        </a:p>
      </dsp:txBody>
      <dsp:txXfrm>
        <a:off x="294480" y="1903901"/>
        <a:ext cx="3708804" cy="1192181"/>
      </dsp:txXfrm>
    </dsp:sp>
    <dsp:sp modelId="{70D6D2AD-08ED-4F61-89C3-54D20713EC9B}">
      <dsp:nvSpPr>
        <dsp:cNvPr id="0" name=""/>
        <dsp:cNvSpPr/>
      </dsp:nvSpPr>
      <dsp:spPr>
        <a:xfrm>
          <a:off x="246813" y="3308620"/>
          <a:ext cx="3804137" cy="3554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2">
                  <a:lumMod val="10000"/>
                </a:schemeClr>
              </a:solidFill>
            </a:rPr>
            <a:t>provide redundancy</a:t>
          </a:r>
        </a:p>
      </dsp:txBody>
      <dsp:txXfrm>
        <a:off x="257224" y="3319031"/>
        <a:ext cx="3783315" cy="334628"/>
      </dsp:txXfrm>
    </dsp:sp>
    <dsp:sp modelId="{8BB98156-DCA0-4BB7-96A3-7BF1767DC557}">
      <dsp:nvSpPr>
        <dsp:cNvPr id="0" name=""/>
        <dsp:cNvSpPr/>
      </dsp:nvSpPr>
      <dsp:spPr>
        <a:xfrm>
          <a:off x="246813" y="3691912"/>
          <a:ext cx="3804137" cy="395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2">
                  <a:lumMod val="10000"/>
                </a:schemeClr>
              </a:solidFill>
            </a:rPr>
            <a:t>eliminate single points of failure.</a:t>
          </a:r>
        </a:p>
      </dsp:txBody>
      <dsp:txXfrm>
        <a:off x="258396" y="3703495"/>
        <a:ext cx="3780971" cy="372314"/>
      </dsp:txXfrm>
    </dsp:sp>
    <dsp:sp modelId="{3F418A34-E04C-4990-B33A-55E6285AE95C}">
      <dsp:nvSpPr>
        <dsp:cNvPr id="0" name=""/>
        <dsp:cNvSpPr/>
      </dsp:nvSpPr>
      <dsp:spPr>
        <a:xfrm>
          <a:off x="4533797" y="0"/>
          <a:ext cx="4166715" cy="430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i="1" kern="1200" dirty="0" smtClean="0"/>
            <a:t>Network Load balancing clusters</a:t>
          </a:r>
        </a:p>
      </dsp:txBody>
      <dsp:txXfrm>
        <a:off x="4533797" y="0"/>
        <a:ext cx="4166715" cy="1290988"/>
      </dsp:txXfrm>
    </dsp:sp>
    <dsp:sp modelId="{6B7C4FAA-69DF-4397-BFEF-4956C47E57EC}">
      <dsp:nvSpPr>
        <dsp:cNvPr id="0" name=""/>
        <dsp:cNvSpPr/>
      </dsp:nvSpPr>
      <dsp:spPr>
        <a:xfrm>
          <a:off x="4828671" y="3553622"/>
          <a:ext cx="3576968" cy="47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>
                  <a:lumMod val="10000"/>
                </a:schemeClr>
              </a:solidFill>
            </a:rPr>
            <a:t>Web servers, mail servers,..</a:t>
          </a:r>
          <a:endParaRPr lang="en-US" sz="1600" b="1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4842591" y="3567542"/>
        <a:ext cx="3549128" cy="447422"/>
      </dsp:txXfrm>
    </dsp:sp>
    <dsp:sp modelId="{84E2CEEB-0537-4D2A-AD80-5A796A9C0433}">
      <dsp:nvSpPr>
        <dsp:cNvPr id="0" name=""/>
        <dsp:cNvSpPr/>
      </dsp:nvSpPr>
      <dsp:spPr>
        <a:xfrm>
          <a:off x="4773475" y="1125440"/>
          <a:ext cx="3640607" cy="6730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>
                  <a:lumMod val="10000"/>
                </a:schemeClr>
              </a:solidFill>
            </a:rPr>
            <a:t>operate by distributing a workload evenly over multiple back end nodes.</a:t>
          </a:r>
        </a:p>
      </dsp:txBody>
      <dsp:txXfrm>
        <a:off x="4793187" y="1145152"/>
        <a:ext cx="3601183" cy="633599"/>
      </dsp:txXfrm>
    </dsp:sp>
    <dsp:sp modelId="{5D015BA4-CC63-4D60-9ACF-C3BC393CB0DE}">
      <dsp:nvSpPr>
        <dsp:cNvPr id="0" name=""/>
        <dsp:cNvSpPr/>
      </dsp:nvSpPr>
      <dsp:spPr>
        <a:xfrm>
          <a:off x="4798410" y="1944836"/>
          <a:ext cx="3615673" cy="9008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>
                  <a:lumMod val="10000"/>
                </a:schemeClr>
              </a:solidFill>
            </a:rPr>
            <a:t>Typically the cluster will be configured with multiple redundant load-balancing front ends. </a:t>
          </a:r>
        </a:p>
      </dsp:txBody>
      <dsp:txXfrm>
        <a:off x="4824796" y="1971222"/>
        <a:ext cx="3562901" cy="848122"/>
      </dsp:txXfrm>
    </dsp:sp>
    <dsp:sp modelId="{AD16E29D-199C-44CA-9D14-E5782E1A873A}">
      <dsp:nvSpPr>
        <dsp:cNvPr id="0" name=""/>
        <dsp:cNvSpPr/>
      </dsp:nvSpPr>
      <dsp:spPr>
        <a:xfrm>
          <a:off x="4820214" y="2974210"/>
          <a:ext cx="3545749" cy="5179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bg2">
                  <a:lumMod val="10000"/>
                </a:schemeClr>
              </a:solidFill>
            </a:rPr>
            <a:t>all available servers process requests.</a:t>
          </a:r>
          <a:endParaRPr lang="en-US" sz="1600" b="1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4835384" y="2989380"/>
        <a:ext cx="3515409" cy="487601"/>
      </dsp:txXfrm>
    </dsp:sp>
    <dsp:sp modelId="{31623D3C-2B25-40AB-916C-B23E9E210955}">
      <dsp:nvSpPr>
        <dsp:cNvPr id="0" name=""/>
        <dsp:cNvSpPr/>
      </dsp:nvSpPr>
      <dsp:spPr>
        <a:xfrm>
          <a:off x="8876152" y="0"/>
          <a:ext cx="2550671" cy="430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i="1" kern="1200" dirty="0" smtClean="0"/>
            <a:t>Science Clusters</a:t>
          </a:r>
        </a:p>
      </dsp:txBody>
      <dsp:txXfrm>
        <a:off x="8876152" y="0"/>
        <a:ext cx="2550671" cy="1290988"/>
      </dsp:txXfrm>
    </dsp:sp>
    <dsp:sp modelId="{56FE178E-0C43-45B8-9702-E0BC4BFD851E}">
      <dsp:nvSpPr>
        <dsp:cNvPr id="0" name=""/>
        <dsp:cNvSpPr/>
      </dsp:nvSpPr>
      <dsp:spPr>
        <a:xfrm>
          <a:off x="9065256" y="1122856"/>
          <a:ext cx="2124026" cy="27964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2">
                  <a:lumMod val="10000"/>
                </a:schemeClr>
              </a:solidFill>
            </a:rPr>
            <a:t>Beowulf</a:t>
          </a:r>
          <a:endParaRPr lang="en-US" sz="2000" b="1" kern="1200" dirty="0">
            <a:solidFill>
              <a:schemeClr val="bg2">
                <a:lumMod val="10000"/>
              </a:schemeClr>
            </a:solidFill>
          </a:endParaRPr>
        </a:p>
      </dsp:txBody>
      <dsp:txXfrm>
        <a:off x="9127467" y="1185067"/>
        <a:ext cx="1999604" cy="267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0B0D0-2EC9-4430-8526-50644C519A1D}" type="datetimeFigureOut">
              <a:rPr lang="en-US" smtClean="0"/>
              <a:t>01/09/14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A587A-5168-43C7-9DBB-8BF8121E5C2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A587A-5168-43C7-9DBB-8BF8121E5C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26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1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petaflop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 (PF) = 1 quadrillion math operations per second</a:t>
            </a: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XSEDE: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virtual system that scientists can use to interactively share computing resources, data and expertise / supports 16 supercomputers and high-end visualization and data analysis resources across the country/ provides the expertise to ensure that researchers can make the most of the supercomputers and tools/</a:t>
            </a:r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160</a:t>
            </a:r>
            <a:r>
              <a:rPr lang="en-US" baseline="0" dirty="0" smtClean="0"/>
              <a:t> compute racks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1.2 million gallon </a:t>
            </a:r>
            <a:r>
              <a:rPr lang="en-US" sz="1200" b="0" dirty="0" smtClean="0">
                <a:latin typeface="Neo Sans Intel" pitchFamily="34" charset="0"/>
                <a:cs typeface="Arial" pitchFamily="34" charset="0"/>
              </a:rPr>
              <a:t>thermal storage tank</a:t>
            </a:r>
            <a:endParaRPr lang="en-US" b="0" dirty="0" smtClean="0"/>
          </a:p>
          <a:p>
            <a:r>
              <a:rPr lang="en-US" dirty="0" smtClean="0"/>
              <a:t>75 miles = 120.701</a:t>
            </a:r>
            <a:r>
              <a:rPr lang="en-US" baseline="0" dirty="0" smtClean="0"/>
              <a:t> km</a:t>
            </a:r>
          </a:p>
          <a:p>
            <a:r>
              <a:rPr lang="en-US" baseline="0" dirty="0" err="1" smtClean="0"/>
              <a:t>Tabla</a:t>
            </a:r>
            <a:r>
              <a:rPr lang="en-US" baseline="0" dirty="0" smtClean="0"/>
              <a:t> Dell Nodes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6400 Dell PowerEdge C8220 servers, each of which contains dual 8-core Intel Xeon E5-2680 processors and 32 gigabytes of memory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128 next-generation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Nvidia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 GPUs for remote visualization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16 Dell servers with 1 terabyte of shared memory and 2 graphics processing units (GPUs) each for large data analysis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Integrated with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Mellanox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 FDR 56 Gb/s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InfiniBand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pitchFamily="34" charset="-128"/>
                <a:cs typeface="+mn-cs"/>
              </a:rPr>
              <a:t> network for extreme scalability</a:t>
            </a:r>
          </a:p>
          <a:p>
            <a:r>
              <a:rPr lang="en-US" dirty="0" err="1" smtClean="0"/>
              <a:t>Tabla</a:t>
            </a:r>
            <a:r>
              <a:rPr lang="en-US" dirty="0" smtClean="0"/>
              <a:t> Xeon Phi</a:t>
            </a:r>
          </a:p>
          <a:p>
            <a:r>
              <a:rPr lang="en-US" dirty="0" smtClean="0"/>
              <a:t>6,880 special-edition Intel Xeon Phi SE10P co-processors. Stampede is the first large-scale deployment of the new co-processors in the world</a:t>
            </a:r>
          </a:p>
          <a:p>
            <a:r>
              <a:rPr lang="en-US" dirty="0" smtClean="0"/>
              <a:t>The 61-core co-processors use the x86 instruction set and are designed to process highly parallel workloads</a:t>
            </a:r>
          </a:p>
          <a:p>
            <a:r>
              <a:rPr lang="en-US" dirty="0" smtClean="0"/>
              <a:t>The co-processors provide additional performance of 7.4 </a:t>
            </a:r>
            <a:r>
              <a:rPr lang="en-US" dirty="0" err="1" smtClean="0"/>
              <a:t>petaflops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F43CE6-9CF3-45D2-A61A-28B9B1AF2AC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98BE-BFF2-4040-A50F-E359579E7025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B823-78CA-4CE1-9ED0-6CF6D49DC754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5F69B-D3AE-4510-93DB-BDAACE8E5D35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204E9-D904-4EB2-8532-6E8C0E3CB057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DA3B-F840-46BC-9762-F081FC6DB46D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39B11-8035-41D9-9D5A-762751EB4D59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A2B5-DCFB-4835-8861-7E83A4BD4E5C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4C7-8CFD-4C18-BB0A-187E394450CC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53707B6-2412-4EF9-BAA5-1C75202C08DB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0CFA-F700-40AC-9681-CE51167532EA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E783F-EF9F-4BF8-9CBB-126C4E6321A2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C51B3-042C-434C-B93A-AC2EA8B8C1B2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9CD4-CA04-4450-8D14-21681E476A97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99BB-4655-4CB8-A768-9B730387CF01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D3E10-B9E8-4060-9585-76677A2BEC35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468E8-F37D-4F8B-B5C4-1A5A50B1E5CF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DF2E-F1B8-4AEE-BAA4-D87970234D1D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9742-D0A4-4FDA-9FD0-0E68945B6751}" type="datetime1">
              <a:rPr lang="en-US" smtClean="0"/>
              <a:t>01/09/14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gif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image" Target="../media/image12.gif"/><Relationship Id="rId8" Type="http://schemas.openxmlformats.org/officeDocument/2006/relationships/image" Target="../media/image13.jpeg"/><Relationship Id="rId9" Type="http://schemas.openxmlformats.org/officeDocument/2006/relationships/image" Target="../media/image14.png"/><Relationship Id="rId10" Type="http://schemas.openxmlformats.org/officeDocument/2006/relationships/image" Target="../media/image15.jpe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69815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A00354506 Luis Felipe Sandoval</a:t>
            </a:r>
          </a:p>
          <a:p>
            <a:r>
              <a:rPr lang="en-US" dirty="0" smtClean="0"/>
              <a:t> A00378087 Victor Rodriguez Bahena</a:t>
            </a:r>
          </a:p>
          <a:p>
            <a:r>
              <a:rPr lang="es-MX" dirty="0" smtClean="0"/>
              <a:t>A01084687</a:t>
            </a:r>
            <a:r>
              <a:rPr lang="en-US" dirty="0" smtClean="0"/>
              <a:t> Jindrizka Dominguez</a:t>
            </a:r>
          </a:p>
          <a:p>
            <a:r>
              <a:rPr lang="en-US" dirty="0" err="1" smtClean="0"/>
              <a:t>Cómputo</a:t>
            </a:r>
            <a:r>
              <a:rPr lang="en-US" dirty="0" smtClean="0"/>
              <a:t> </a:t>
            </a:r>
            <a:r>
              <a:rPr lang="en-US" dirty="0" err="1" smtClean="0"/>
              <a:t>Paralelo</a:t>
            </a:r>
            <a:r>
              <a:rPr lang="en-US" dirty="0" smtClean="0"/>
              <a:t> y </a:t>
            </a:r>
            <a:r>
              <a:rPr lang="en-US" dirty="0" err="1" smtClean="0"/>
              <a:t>Distribuido</a:t>
            </a:r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María</a:t>
            </a:r>
            <a:r>
              <a:rPr lang="en-US" dirty="0"/>
              <a:t> Guadalupe Sánchez Cervantes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2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37355" y="1224015"/>
            <a:ext cx="7954764" cy="4773833"/>
            <a:chOff x="592943" y="896511"/>
            <a:chExt cx="7954764" cy="4773833"/>
          </a:xfrm>
        </p:grpSpPr>
        <p:sp>
          <p:nvSpPr>
            <p:cNvPr id="5" name="Cloud 4"/>
            <p:cNvSpPr/>
            <p:nvPr/>
          </p:nvSpPr>
          <p:spPr bwMode="auto">
            <a:xfrm>
              <a:off x="592943" y="896511"/>
              <a:ext cx="7954764" cy="4773833"/>
            </a:xfrm>
            <a:prstGeom prst="cloud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Genetics </a:t>
              </a:r>
            </a:p>
            <a:p>
              <a:pPr eaLnBrk="0" hangingPunct="0"/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and </a:t>
              </a:r>
              <a:r>
                <a:rPr lang="en-US" sz="2400" b="1" dirty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Nucleic </a:t>
              </a:r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Acids </a:t>
              </a:r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</a:p>
            <a:p>
              <a:pPr eaLnBrk="0" hangingPunct="0"/>
              <a:endParaRPr lang="en-US" sz="24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  <a:p>
              <a:pPr eaLnBrk="0" hangingPunct="0"/>
              <a:r>
                <a:rPr lang="en-US" sz="2400" b="1" dirty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Physiological and </a:t>
              </a:r>
              <a:endParaRPr lang="en-US" sz="24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  <a:p>
              <a:pPr eaLnBrk="0" hangingPunct="0"/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Genetic </a:t>
              </a:r>
              <a:r>
                <a:rPr lang="en-US" sz="2400" b="1" dirty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Mechanisms Underlying </a:t>
              </a:r>
              <a:endParaRPr lang="en-US" sz="24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  <a:p>
              <a:pPr eaLnBrk="0" hangingPunct="0"/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Salt </a:t>
              </a:r>
              <a:r>
                <a:rPr lang="en-US" sz="2400" b="1" dirty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Tolerance in Rice Across </a:t>
              </a:r>
              <a:endParaRPr lang="en-US" sz="24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  <a:p>
              <a:pPr eaLnBrk="0" hangingPunct="0"/>
              <a:r>
                <a:rPr lang="en-US" sz="24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Developmental </a:t>
              </a:r>
              <a:r>
                <a:rPr lang="en-US" sz="2400" b="1" dirty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Stages</a:t>
              </a:r>
              <a:endParaRPr lang="en-US" sz="24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6" name="Picture 32" descr="http://upload.wikimedia.org/wikipedia/commons/b/b1/A-DNA,_B-DNA_and_Z-DN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7944" y="1554437"/>
              <a:ext cx="2767201" cy="18032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5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746474" y="1162356"/>
            <a:ext cx="7954764" cy="4773833"/>
            <a:chOff x="454025" y="854075"/>
            <a:chExt cx="7954764" cy="4773833"/>
          </a:xfrm>
        </p:grpSpPr>
        <p:sp>
          <p:nvSpPr>
            <p:cNvPr id="5" name="Cloud 4"/>
            <p:cNvSpPr/>
            <p:nvPr/>
          </p:nvSpPr>
          <p:spPr bwMode="auto">
            <a:xfrm>
              <a:off x="454025" y="854075"/>
              <a:ext cx="7954764" cy="4773833"/>
            </a:xfrm>
            <a:prstGeom prst="cloud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en-US" sz="28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Atomic</a:t>
              </a:r>
            </a:p>
            <a:p>
              <a:pPr eaLnBrk="0" hangingPunct="0"/>
              <a:r>
                <a:rPr lang="en-US" sz="28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Molecular</a:t>
              </a:r>
            </a:p>
            <a:p>
              <a:pPr eaLnBrk="0" hangingPunct="0"/>
              <a:r>
                <a:rPr lang="en-US" sz="28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Optical Physics </a:t>
              </a:r>
              <a:r>
                <a:rPr lang="en-US" sz="28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  <a:sym typeface="Wingdings" panose="05000000000000000000" pitchFamily="2" charset="2"/>
                </a:rPr>
                <a:t></a:t>
              </a:r>
            </a:p>
            <a:p>
              <a:pPr eaLnBrk="0" hangingPunct="0"/>
              <a:endParaRPr lang="en-US" sz="2800" b="1" dirty="0" smtClean="0">
                <a:solidFill>
                  <a:schemeClr val="bg1"/>
                </a:solidFill>
                <a:latin typeface="Neo Sans Intel" pitchFamily="34" charset="0"/>
                <a:cs typeface="Arial" pitchFamily="34" charset="0"/>
              </a:endParaRPr>
            </a:p>
            <a:p>
              <a:pPr eaLnBrk="0" hangingPunct="0"/>
              <a:r>
                <a:rPr lang="en-US" sz="2800" b="1" dirty="0" smtClean="0">
                  <a:solidFill>
                    <a:schemeClr val="bg1"/>
                  </a:solidFill>
                  <a:latin typeface="Neo Sans Intel" pitchFamily="34" charset="0"/>
                  <a:cs typeface="Arial" pitchFamily="34" charset="0"/>
                </a:rPr>
                <a:t>Nonlinear Optical Propagation</a:t>
              </a:r>
            </a:p>
          </p:txBody>
        </p:sp>
        <p:pic>
          <p:nvPicPr>
            <p:cNvPr id="6" name="Picture 22" descr="http://upload.wikimedia.org/wikipedia/en/thumb/4/46/OptLat.jpg/200px-OptLat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570" y="1489225"/>
              <a:ext cx="2614217" cy="220901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3800" dirty="0" smtClean="0"/>
              <a:t>Thank you</a:t>
            </a:r>
            <a:endParaRPr lang="en-US" sz="1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319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Top500.org</a:t>
            </a:r>
            <a:endParaRPr lang="en-US" dirty="0"/>
          </a:p>
          <a:p>
            <a:r>
              <a:rPr lang="en-US" dirty="0" smtClean="0"/>
              <a:t>TACC stampede</a:t>
            </a:r>
          </a:p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4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33600"/>
            <a:ext cx="9613861" cy="4457700"/>
          </a:xfrm>
        </p:spPr>
        <p:txBody>
          <a:bodyPr>
            <a:normAutofit/>
          </a:bodyPr>
          <a:lstStyle/>
          <a:p>
            <a:r>
              <a:rPr lang="en-US" dirty="0"/>
              <a:t>Mainly in parallel: Split problem in smaller tasks that are executed concurrently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 smtClean="0"/>
              <a:t>Absolute </a:t>
            </a:r>
            <a:r>
              <a:rPr lang="en-US" dirty="0"/>
              <a:t>physical limits of hardware components </a:t>
            </a:r>
          </a:p>
          <a:p>
            <a:pPr lvl="1"/>
            <a:r>
              <a:rPr lang="en-US" dirty="0"/>
              <a:t>Economical reasons – more complex = more expensive</a:t>
            </a:r>
          </a:p>
          <a:p>
            <a:pPr lvl="1"/>
            <a:r>
              <a:rPr lang="en-US" dirty="0"/>
              <a:t>Performance limits – double frequency &lt;&gt; double </a:t>
            </a:r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Large </a:t>
            </a:r>
            <a:r>
              <a:rPr lang="en-US" dirty="0"/>
              <a:t>applications – demand too much memory &amp; time</a:t>
            </a:r>
          </a:p>
          <a:p>
            <a:r>
              <a:rPr lang="en-US" dirty="0"/>
              <a:t> Advantages:</a:t>
            </a:r>
          </a:p>
          <a:p>
            <a:pPr lvl="1"/>
            <a:r>
              <a:rPr lang="en-US" dirty="0" smtClean="0"/>
              <a:t>Increasing </a:t>
            </a:r>
            <a:r>
              <a:rPr lang="en-US" dirty="0"/>
              <a:t>speed &amp; optimizing resources utilization</a:t>
            </a:r>
          </a:p>
          <a:p>
            <a:r>
              <a:rPr lang="en-US" dirty="0"/>
              <a:t>Disadvantages:</a:t>
            </a:r>
          </a:p>
          <a:p>
            <a:pPr lvl="1"/>
            <a:r>
              <a:rPr lang="en-US" dirty="0" smtClean="0"/>
              <a:t>Complex </a:t>
            </a:r>
            <a:r>
              <a:rPr lang="en-US" dirty="0"/>
              <a:t>programming models – difficult development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3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applications on parallel processing:</a:t>
            </a:r>
          </a:p>
          <a:p>
            <a:endParaRPr lang="en-US" dirty="0"/>
          </a:p>
        </p:txBody>
      </p:sp>
      <p:pic>
        <p:nvPicPr>
          <p:cNvPr id="1030" name="Picture 6" descr="https://www.nersc.gov/assets/NewsImages/2012/Grossman/744889477276295a0862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1" y="3268414"/>
            <a:ext cx="3570871" cy="213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sf.gov/news/special_reports/scivis/images/cell_biology3_l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92" y="4250509"/>
            <a:ext cx="3197225" cy="2303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pcore.mpf.s3.amazonaws.com/wp-content/uploads/2012/10/cfd-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679" y="1035753"/>
            <a:ext cx="3673475" cy="1946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nvidia-arc.com/fileadmin/user_upload/index_2014/images/Index_res_seismic_we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484735"/>
            <a:ext cx="3673475" cy="2451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02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&amp; Trending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182" y="2102412"/>
            <a:ext cx="5978387" cy="3599316"/>
          </a:xfrm>
        </p:spPr>
        <p:txBody>
          <a:bodyPr/>
          <a:lstStyle/>
          <a:p>
            <a:r>
              <a:rPr lang="en-US" dirty="0"/>
              <a:t>Architectures of Parallel Computer: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PVP    </a:t>
            </a:r>
            <a:r>
              <a:rPr lang="en-US" dirty="0"/>
              <a:t>(Parallel Vector Processor)</a:t>
            </a:r>
          </a:p>
          <a:p>
            <a:pPr marL="0" indent="0">
              <a:buNone/>
            </a:pPr>
            <a:r>
              <a:rPr lang="en-US" dirty="0" smtClean="0"/>
              <a:t>	SMP   (</a:t>
            </a:r>
            <a:r>
              <a:rPr lang="en-US" dirty="0"/>
              <a:t>Symmetric Multiprocessor)</a:t>
            </a:r>
          </a:p>
          <a:p>
            <a:pPr marL="0" indent="0">
              <a:buNone/>
            </a:pPr>
            <a:r>
              <a:rPr lang="en-US" dirty="0" smtClean="0"/>
              <a:t>	MPP   </a:t>
            </a:r>
            <a:r>
              <a:rPr lang="en-US" dirty="0"/>
              <a:t>(Massively Parallel Processor)</a:t>
            </a:r>
          </a:p>
          <a:p>
            <a:pPr marL="0" indent="0">
              <a:buNone/>
            </a:pPr>
            <a:r>
              <a:rPr lang="en-US" dirty="0" smtClean="0"/>
              <a:t>	COW </a:t>
            </a:r>
            <a:r>
              <a:rPr lang="en-US" dirty="0"/>
              <a:t>(Cluster of Workstation)</a:t>
            </a:r>
          </a:p>
          <a:p>
            <a:pPr marL="0" indent="0">
              <a:buNone/>
            </a:pPr>
            <a:r>
              <a:rPr lang="en-US" dirty="0" smtClean="0"/>
              <a:t>	DSM  </a:t>
            </a:r>
            <a:r>
              <a:rPr lang="en-US" dirty="0"/>
              <a:t>(Distributed Shared Memory)</a:t>
            </a:r>
          </a:p>
          <a:p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422867344"/>
              </p:ext>
            </p:extLst>
          </p:nvPr>
        </p:nvGraphicFramePr>
        <p:xfrm>
          <a:off x="5666154" y="2279643"/>
          <a:ext cx="6525846" cy="4304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7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computer cluster is a group of linked computers, working together closely so that in many respects they form a single computer. The components of a cluster are commonly, but not always, connected to each other through fast local area networks. Clusters are usually deployed to improve performance and/or availability over that provided by a single computer, while typically being much more cost-effective than single computers of comparable speed or availability.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5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Consists 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5732" y="2433145"/>
            <a:ext cx="5625929" cy="35993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Nodes (</a:t>
            </a:r>
            <a:r>
              <a:rPr lang="en-US" sz="2800" dirty="0" err="1"/>
              <a:t>master+computing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Network</a:t>
            </a:r>
            <a:endParaRPr lang="en-US" sz="2800" dirty="0"/>
          </a:p>
          <a:p>
            <a:r>
              <a:rPr lang="en-US" sz="2800" dirty="0" smtClean="0"/>
              <a:t>OS</a:t>
            </a:r>
            <a:endParaRPr lang="en-US" sz="2800" dirty="0"/>
          </a:p>
          <a:p>
            <a:r>
              <a:rPr lang="en-US" sz="2800" dirty="0" smtClean="0"/>
              <a:t>Cluster </a:t>
            </a:r>
            <a:r>
              <a:rPr lang="en-US" sz="2800" dirty="0"/>
              <a:t>middleware: Middleware such as MPI which permits compute clustering programs to be portable to a wide variety of clusters</a:t>
            </a:r>
          </a:p>
          <a:p>
            <a:endParaRPr lang="en-US" sz="28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-3440341" y="2632602"/>
            <a:ext cx="8927592" cy="3420717"/>
            <a:chOff x="-12192" y="3478213"/>
            <a:chExt cx="8927592" cy="3420717"/>
          </a:xfrm>
        </p:grpSpPr>
        <p:sp>
          <p:nvSpPr>
            <p:cNvPr id="5" name="Text Box 56"/>
            <p:cNvSpPr txBox="1">
              <a:spLocks noChangeArrowheads="1"/>
            </p:cNvSpPr>
            <p:nvPr/>
          </p:nvSpPr>
          <p:spPr bwMode="auto">
            <a:xfrm>
              <a:off x="4054379" y="5842597"/>
              <a:ext cx="710948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CPU</a:t>
              </a:r>
            </a:p>
          </p:txBody>
        </p:sp>
        <p:sp>
          <p:nvSpPr>
            <p:cNvPr id="6" name="Text Box 57"/>
            <p:cNvSpPr txBox="1">
              <a:spLocks noChangeArrowheads="1"/>
            </p:cNvSpPr>
            <p:nvPr/>
          </p:nvSpPr>
          <p:spPr bwMode="auto">
            <a:xfrm>
              <a:off x="5348642" y="5842597"/>
              <a:ext cx="710949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CPU</a:t>
              </a:r>
            </a:p>
          </p:txBody>
        </p:sp>
        <p:sp>
          <p:nvSpPr>
            <p:cNvPr id="7" name="Text Box 58"/>
            <p:cNvSpPr txBox="1">
              <a:spLocks noChangeArrowheads="1"/>
            </p:cNvSpPr>
            <p:nvPr/>
          </p:nvSpPr>
          <p:spPr bwMode="auto">
            <a:xfrm>
              <a:off x="8045903" y="5842597"/>
              <a:ext cx="710948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CPU</a:t>
              </a:r>
            </a:p>
          </p:txBody>
        </p:sp>
        <p:sp>
          <p:nvSpPr>
            <p:cNvPr id="8" name="Text Box 59"/>
            <p:cNvSpPr txBox="1">
              <a:spLocks noChangeArrowheads="1"/>
            </p:cNvSpPr>
            <p:nvPr/>
          </p:nvSpPr>
          <p:spPr bwMode="auto">
            <a:xfrm>
              <a:off x="6613289" y="5860764"/>
              <a:ext cx="852971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 b="1">
                  <a:solidFill>
                    <a:srgbClr val="002E00"/>
                  </a:solidFill>
                  <a:latin typeface="Arial" panose="020B0604020202020204" pitchFamily="34" charset="0"/>
                  <a:ea typeface="幼圆"/>
                  <a:cs typeface="幼圆"/>
                </a:rPr>
                <a:t>…</a:t>
              </a:r>
              <a:endParaRPr lang="en-US" altLang="zh-CN" sz="2400" b="1">
                <a:solidFill>
                  <a:srgbClr val="002E00"/>
                </a:solidFill>
                <a:latin typeface="Arial" panose="020B0604020202020204" pitchFamily="34" charset="0"/>
                <a:ea typeface="幼圆"/>
                <a:cs typeface="幼圆"/>
              </a:endParaRPr>
            </a:p>
          </p:txBody>
        </p:sp>
        <p:sp>
          <p:nvSpPr>
            <p:cNvPr id="9" name="Line 60"/>
            <p:cNvSpPr>
              <a:spLocks noChangeShapeType="1"/>
            </p:cNvSpPr>
            <p:nvPr/>
          </p:nvSpPr>
          <p:spPr bwMode="auto">
            <a:xfrm>
              <a:off x="-12192" y="5391100"/>
              <a:ext cx="0" cy="384013"/>
            </a:xfrm>
            <a:prstGeom prst="line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002E00"/>
                </a:solidFill>
              </a:endParaRPr>
            </a:p>
          </p:txBody>
        </p:sp>
        <p:sp>
          <p:nvSpPr>
            <p:cNvPr id="10" name="Line 61"/>
            <p:cNvSpPr>
              <a:spLocks noChangeShapeType="1"/>
            </p:cNvSpPr>
            <p:nvPr/>
          </p:nvSpPr>
          <p:spPr bwMode="auto">
            <a:xfrm>
              <a:off x="-12192" y="5391100"/>
              <a:ext cx="0" cy="384013"/>
            </a:xfrm>
            <a:prstGeom prst="line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002E00"/>
                </a:solidFill>
              </a:endParaRPr>
            </a:p>
          </p:txBody>
        </p:sp>
        <p:sp>
          <p:nvSpPr>
            <p:cNvPr id="11" name="Line 62"/>
            <p:cNvSpPr>
              <a:spLocks noChangeShapeType="1"/>
            </p:cNvSpPr>
            <p:nvPr/>
          </p:nvSpPr>
          <p:spPr bwMode="auto">
            <a:xfrm>
              <a:off x="-12192" y="5391100"/>
              <a:ext cx="0" cy="384013"/>
            </a:xfrm>
            <a:prstGeom prst="line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002E00"/>
                </a:solidFill>
              </a:endParaRPr>
            </a:p>
          </p:txBody>
        </p:sp>
        <p:sp>
          <p:nvSpPr>
            <p:cNvPr id="12" name="Text Box 63"/>
            <p:cNvSpPr txBox="1">
              <a:spLocks noChangeArrowheads="1"/>
            </p:cNvSpPr>
            <p:nvPr/>
          </p:nvSpPr>
          <p:spPr bwMode="auto">
            <a:xfrm>
              <a:off x="3733800" y="5105400"/>
              <a:ext cx="5181600" cy="338554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 High Speed Local Network </a:t>
              </a:r>
            </a:p>
          </p:txBody>
        </p:sp>
        <p:sp>
          <p:nvSpPr>
            <p:cNvPr id="13" name="Line 69"/>
            <p:cNvSpPr>
              <a:spLocks noChangeShapeType="1"/>
            </p:cNvSpPr>
            <p:nvPr/>
          </p:nvSpPr>
          <p:spPr bwMode="auto">
            <a:xfrm>
              <a:off x="-12192" y="4639223"/>
              <a:ext cx="0" cy="385808"/>
            </a:xfrm>
            <a:prstGeom prst="line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solidFill>
                  <a:srgbClr val="002E00"/>
                </a:solidFill>
              </a:endParaRPr>
            </a:p>
          </p:txBody>
        </p:sp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4091148" y="4267192"/>
              <a:ext cx="4512588" cy="771614"/>
              <a:chOff x="1843" y="3216"/>
              <a:chExt cx="149" cy="384"/>
            </a:xfrm>
            <a:solidFill>
              <a:schemeClr val="accent1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35" name="Text Box 71"/>
              <p:cNvSpPr txBox="1">
                <a:spLocks noChangeArrowheads="1"/>
              </p:cNvSpPr>
              <p:nvPr/>
            </p:nvSpPr>
            <p:spPr bwMode="auto">
              <a:xfrm>
                <a:off x="1843" y="3216"/>
                <a:ext cx="149" cy="16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>
                    <a:solidFill>
                      <a:srgbClr val="002E00"/>
                    </a:solidFill>
                    <a:ea typeface="幼圆" pitchFamily="49" charset="-122"/>
                    <a:cs typeface="+mn-cs"/>
                  </a:rPr>
                  <a:t>Cluster Middle ware </a:t>
                </a:r>
              </a:p>
            </p:txBody>
          </p:sp>
          <p:sp>
            <p:nvSpPr>
              <p:cNvPr id="36" name="Line 72"/>
              <p:cNvSpPr>
                <a:spLocks noChangeShapeType="1"/>
              </p:cNvSpPr>
              <p:nvPr/>
            </p:nvSpPr>
            <p:spPr bwMode="auto">
              <a:xfrm>
                <a:off x="1939" y="3408"/>
                <a:ext cx="0" cy="192"/>
              </a:xfrm>
              <a:prstGeom prst="line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rgbClr val="002E00"/>
                  </a:solidFill>
                  <a:latin typeface="+mn-lt"/>
                  <a:cs typeface="+mn-cs"/>
                </a:endParaRPr>
              </a:p>
            </p:txBody>
          </p:sp>
        </p:grpSp>
        <p:sp>
          <p:nvSpPr>
            <p:cNvPr id="15" name="Text Box 73"/>
            <p:cNvSpPr txBox="1">
              <a:spLocks noChangeArrowheads="1"/>
            </p:cNvSpPr>
            <p:nvPr/>
          </p:nvSpPr>
          <p:spPr bwMode="auto">
            <a:xfrm>
              <a:off x="5344966" y="6437265"/>
              <a:ext cx="1955469" cy="4616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b="1" dirty="0">
                  <a:ea typeface="幼圆" pitchFamily="49" charset="-122"/>
                  <a:cs typeface="+mn-cs"/>
                </a:rPr>
                <a:t>Cluster</a:t>
              </a:r>
              <a:endParaRPr lang="en-US" altLang="zh-CN" sz="1400" b="1" dirty="0">
                <a:ea typeface="幼圆" pitchFamily="49" charset="-122"/>
                <a:cs typeface="+mn-cs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4182874" y="5587502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5509718" y="5501369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8163406" y="5587502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5509718" y="4898432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4182874" y="4898432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8163406" y="4812299"/>
              <a:ext cx="430669" cy="1976"/>
            </a:xfrm>
            <a:prstGeom prst="lin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4151313" y="4878387"/>
              <a:ext cx="431800" cy="31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5476082" y="4879181"/>
              <a:ext cx="431800" cy="158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8132762" y="4862513"/>
              <a:ext cx="430213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4194969" y="5657056"/>
              <a:ext cx="344488" cy="31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521325" y="5657850"/>
              <a:ext cx="344488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8175625" y="5657850"/>
              <a:ext cx="344488" cy="15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 Box 56"/>
            <p:cNvSpPr txBox="1">
              <a:spLocks noChangeArrowheads="1"/>
            </p:cNvSpPr>
            <p:nvPr/>
          </p:nvSpPr>
          <p:spPr bwMode="auto">
            <a:xfrm>
              <a:off x="4448503" y="3478213"/>
              <a:ext cx="710948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APP</a:t>
              </a:r>
            </a:p>
          </p:txBody>
        </p:sp>
        <p:sp>
          <p:nvSpPr>
            <p:cNvPr id="29" name="Text Box 56"/>
            <p:cNvSpPr txBox="1">
              <a:spLocks noChangeArrowheads="1"/>
            </p:cNvSpPr>
            <p:nvPr/>
          </p:nvSpPr>
          <p:spPr bwMode="auto">
            <a:xfrm>
              <a:off x="5431221" y="3478213"/>
              <a:ext cx="710948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APP</a:t>
              </a:r>
            </a:p>
          </p:txBody>
        </p:sp>
        <p:sp>
          <p:nvSpPr>
            <p:cNvPr id="30" name="Text Box 56"/>
            <p:cNvSpPr txBox="1">
              <a:spLocks noChangeArrowheads="1"/>
            </p:cNvSpPr>
            <p:nvPr/>
          </p:nvSpPr>
          <p:spPr bwMode="auto">
            <a:xfrm>
              <a:off x="7489748" y="3478213"/>
              <a:ext cx="710948" cy="3479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dirty="0">
                  <a:solidFill>
                    <a:srgbClr val="002E00"/>
                  </a:solidFill>
                  <a:ea typeface="幼圆" pitchFamily="49" charset="-122"/>
                  <a:cs typeface="+mn-cs"/>
                </a:rPr>
                <a:t>APP</a:t>
              </a:r>
            </a:p>
          </p:txBody>
        </p:sp>
        <p:sp>
          <p:nvSpPr>
            <p:cNvPr id="31" name="TextBox 59"/>
            <p:cNvSpPr txBox="1">
              <a:spLocks noChangeArrowheads="1"/>
            </p:cNvSpPr>
            <p:nvPr/>
          </p:nvSpPr>
          <p:spPr bwMode="auto">
            <a:xfrm>
              <a:off x="6503276" y="3478213"/>
              <a:ext cx="536028" cy="400110"/>
            </a:xfrm>
            <a:prstGeom prst="rect">
              <a:avLst/>
            </a:prstGeom>
            <a:ln/>
            <a:extLst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000" b="1"/>
                <a:t>…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5583238" y="4027487"/>
              <a:ext cx="412750" cy="31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690269" y="4028281"/>
              <a:ext cx="41275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7636669" y="4028281"/>
              <a:ext cx="41275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7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73815584"/>
              </p:ext>
            </p:extLst>
          </p:nvPr>
        </p:nvGraphicFramePr>
        <p:xfrm>
          <a:off x="393031" y="2221923"/>
          <a:ext cx="11494169" cy="4303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271603" y="2220719"/>
            <a:ext cx="2254915" cy="1637644"/>
            <a:chOff x="1237021" y="3178998"/>
            <a:chExt cx="2254915" cy="1637644"/>
          </a:xfrm>
        </p:grpSpPr>
        <p:pic>
          <p:nvPicPr>
            <p:cNvPr id="11" name="Picture 2" descr="http://www.clker.com/cliparts/s/M/N/e/K/P/three-users-icon-m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112" y="3222214"/>
              <a:ext cx="953824" cy="10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lker.com/cliparts/s/M/N/e/K/P/three-users-icon-m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096" y="3178998"/>
              <a:ext cx="953824" cy="10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clker.com/cliparts/s/M/N/e/K/P/three-users-icon-m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021" y="3190374"/>
              <a:ext cx="953824" cy="10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http://www.clker.com/cliparts/s/M/N/e/K/P/three-users-icon-m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717" y="3530603"/>
              <a:ext cx="953824" cy="10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www.clker.com/cliparts/s/M/N/e/K/P/three-users-icon-m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629" y="3723947"/>
              <a:ext cx="953824" cy="109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696504" y="2094988"/>
            <a:ext cx="3861989" cy="2512684"/>
            <a:chOff x="260997" y="1227986"/>
            <a:chExt cx="3861989" cy="2512684"/>
          </a:xfrm>
        </p:grpSpPr>
        <p:pic>
          <p:nvPicPr>
            <p:cNvPr id="12" name="Picture 2" descr="https://www.rcac.purdue.edu/services/images/xsede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111" y="1227986"/>
              <a:ext cx="2809875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manikkalash.org/images/login_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4445" y="2412803"/>
              <a:ext cx="1327867" cy="1327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itle 2"/>
            <p:cNvSpPr txBox="1">
              <a:spLocks/>
            </p:cNvSpPr>
            <p:nvPr/>
          </p:nvSpPr>
          <p:spPr bwMode="auto">
            <a:xfrm>
              <a:off x="260997" y="1411798"/>
              <a:ext cx="1011543" cy="39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lvl1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/>
                  <a:ea typeface="ＭＳ Ｐゴシック" pitchFamily="34" charset="-128"/>
                  <a:cs typeface="Verdana"/>
                </a:defRPr>
              </a:lvl1pPr>
              <a:lvl2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2pPr>
              <a:lvl3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3pPr>
              <a:lvl4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4pPr>
              <a:lvl5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4572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6pPr>
              <a:lvl7pPr marL="9144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7pPr>
              <a:lvl8pPr marL="13716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8pPr>
              <a:lvl9pPr marL="18288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9pPr>
            </a:lstStyle>
            <a:p>
              <a:r>
                <a:rPr lang="en-US" kern="0" dirty="0">
                  <a:solidFill>
                    <a:schemeClr val="tx2">
                      <a:lumMod val="10000"/>
                    </a:schemeClr>
                  </a:solidFill>
                </a:rPr>
                <a:t>90%</a:t>
              </a:r>
            </a:p>
          </p:txBody>
        </p:sp>
        <p:sp>
          <p:nvSpPr>
            <p:cNvPr id="16" name="Title 2"/>
            <p:cNvSpPr txBox="1">
              <a:spLocks/>
            </p:cNvSpPr>
            <p:nvPr/>
          </p:nvSpPr>
          <p:spPr bwMode="auto">
            <a:xfrm>
              <a:off x="260997" y="2710988"/>
              <a:ext cx="1011543" cy="39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lvl1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/>
                  <a:ea typeface="ＭＳ Ｐゴシック" pitchFamily="34" charset="-128"/>
                  <a:cs typeface="Verdana"/>
                </a:defRPr>
              </a:lvl1pPr>
              <a:lvl2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2pPr>
              <a:lvl3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3pPr>
              <a:lvl4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4pPr>
              <a:lvl5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4572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6pPr>
              <a:lvl7pPr marL="9144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7pPr>
              <a:lvl8pPr marL="13716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8pPr>
              <a:lvl9pPr marL="18288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9pPr>
            </a:lstStyle>
            <a:p>
              <a:r>
                <a:rPr lang="en-US" kern="0" dirty="0">
                  <a:solidFill>
                    <a:schemeClr val="tx2">
                      <a:lumMod val="10000"/>
                    </a:schemeClr>
                  </a:solidFill>
                </a:rPr>
                <a:t>10%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4918" y="3902341"/>
            <a:ext cx="2471404" cy="2522316"/>
            <a:chOff x="2980632" y="2511625"/>
            <a:chExt cx="2471404" cy="2522316"/>
          </a:xfrm>
        </p:grpSpPr>
        <p:pic>
          <p:nvPicPr>
            <p:cNvPr id="1032" name="Picture 8" descr="http://gagetelephone.com/Images/Interior/image_blue_network_cables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632" y="2511625"/>
              <a:ext cx="1681544" cy="252231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/>
            <p:cNvSpPr/>
            <p:nvPr/>
          </p:nvSpPr>
          <p:spPr bwMode="auto">
            <a:xfrm>
              <a:off x="3973756" y="3538835"/>
              <a:ext cx="1478280" cy="66294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>
                  <a:latin typeface="Neo Sans Intel" pitchFamily="34" charset="0"/>
                  <a:cs typeface="Arial" pitchFamily="34" charset="0"/>
                </a:rPr>
                <a:t>75 miles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96504" y="4877180"/>
            <a:ext cx="2398130" cy="1666369"/>
            <a:chOff x="260996" y="4112152"/>
            <a:chExt cx="2398130" cy="1666369"/>
          </a:xfrm>
        </p:grpSpPr>
        <p:pic>
          <p:nvPicPr>
            <p:cNvPr id="1036" name="Picture 12" descr="http://4.bp.blogspot.com/_B59D3usQWD8/TUmRXkx6QiI/AAAAAAAAFak/P25qV7XpIMQ/s1600/jogger-guy-running-with-sun.gi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221" y="4112152"/>
              <a:ext cx="1211905" cy="1666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itle 2"/>
            <p:cNvSpPr txBox="1">
              <a:spLocks/>
            </p:cNvSpPr>
            <p:nvPr/>
          </p:nvSpPr>
          <p:spPr bwMode="auto">
            <a:xfrm>
              <a:off x="260996" y="4591694"/>
              <a:ext cx="1011543" cy="39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rmAutofit/>
            </a:bodyPr>
            <a:lstStyle>
              <a:lvl1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/>
                  <a:ea typeface="ＭＳ Ｐゴシック" pitchFamily="34" charset="-128"/>
                  <a:cs typeface="Verdana"/>
                </a:defRPr>
              </a:lvl1pPr>
              <a:lvl2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2pPr>
              <a:lvl3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3pPr>
              <a:lvl4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4pPr>
              <a:lvl5pPr algn="l" rtl="0" fontAlgn="base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600" b="1">
                  <a:solidFill>
                    <a:schemeClr val="accent1"/>
                  </a:solidFill>
                  <a:latin typeface="Verdana" pitchFamily="34" charset="0"/>
                  <a:ea typeface="ＭＳ Ｐゴシック" pitchFamily="34" charset="-128"/>
                  <a:cs typeface="Arial" pitchFamily="34" charset="0"/>
                </a:defRPr>
              </a:lvl5pPr>
              <a:lvl6pPr marL="4572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6pPr>
              <a:lvl7pPr marL="9144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7pPr>
              <a:lvl8pPr marL="13716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8pPr>
              <a:lvl9pPr marL="1828800" algn="l" rtl="0" eaLnBrk="1" fontAlgn="base" hangingPunct="1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hlink"/>
                  </a:solidFill>
                  <a:latin typeface="Neo Sans Intel Medium" pitchFamily="34" charset="0"/>
                  <a:cs typeface="Arial" pitchFamily="34" charset="0"/>
                </a:defRPr>
              </a:lvl9pPr>
            </a:lstStyle>
            <a:p>
              <a:r>
                <a:rPr lang="en-US" kern="0" dirty="0">
                  <a:solidFill>
                    <a:schemeClr val="tx2">
                      <a:lumMod val="10000"/>
                    </a:schemeClr>
                  </a:solidFill>
                </a:rPr>
                <a:t>96%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408908" y="3399846"/>
            <a:ext cx="3627268" cy="2689865"/>
            <a:chOff x="5448257" y="1858933"/>
            <a:chExt cx="3627268" cy="26898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4" t="37697" r="21920" b="51151"/>
            <a:stretch/>
          </p:blipFill>
          <p:spPr>
            <a:xfrm>
              <a:off x="5699878" y="2570941"/>
              <a:ext cx="3161005" cy="118699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6" name="Rounded Rectangle 25"/>
            <p:cNvSpPr/>
            <p:nvPr/>
          </p:nvSpPr>
          <p:spPr bwMode="auto">
            <a:xfrm>
              <a:off x="5844806" y="1858933"/>
              <a:ext cx="2871147" cy="829230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>
                  <a:latin typeface="Neo Sans Intel" pitchFamily="34" charset="0"/>
                  <a:cs typeface="Arial" pitchFamily="34" charset="0"/>
                </a:rPr>
                <a:t>1.2 million gallon</a:t>
              </a: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5448257" y="3641492"/>
              <a:ext cx="3627268" cy="907306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800" b="1" dirty="0">
                  <a:latin typeface="Neo Sans Intel" pitchFamily="34" charset="0"/>
                  <a:cs typeface="Arial" pitchFamily="34" charset="0"/>
                </a:rPr>
                <a:t>4 M watts </a:t>
              </a:r>
            </a:p>
            <a:p>
              <a:pPr algn="ctr" eaLnBrk="0" hangingPunct="0"/>
              <a:r>
                <a:rPr lang="en-US" sz="2800" b="1" dirty="0">
                  <a:latin typeface="Neo Sans Intel" pitchFamily="34" charset="0"/>
                  <a:cs typeface="Arial" pitchFamily="34" charset="0"/>
                </a:rPr>
                <a:t>average power usage</a:t>
              </a: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Stampede: Capabilities</a:t>
            </a:r>
            <a:endParaRPr lang="en-US" dirty="0"/>
          </a:p>
        </p:txBody>
      </p:sp>
      <p:pic>
        <p:nvPicPr>
          <p:cNvPr id="31" name="Picture 2" descr="https://www.tacc.utexas.edu/web-new-theme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536" y="964673"/>
            <a:ext cx="1913006" cy="57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upload.wikimedia.org/wikipedia/commons/3/3e/Nsf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698" y="705005"/>
            <a:ext cx="1135836" cy="114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7463" y="232556"/>
            <a:ext cx="4718713" cy="219475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225564"/>
              </p:ext>
            </p:extLst>
          </p:nvPr>
        </p:nvGraphicFramePr>
        <p:xfrm>
          <a:off x="1154149" y="1744956"/>
          <a:ext cx="9794588" cy="4968240"/>
        </p:xfrm>
        <a:graphic>
          <a:graphicData uri="http://schemas.openxmlformats.org/drawingml/2006/table">
            <a:tbl>
              <a:tblPr firstRow="1" bandRow="1">
                <a:tableStyleId>{E269D01E-BC32-4049-B463-5C60D7B0CCD2}</a:tableStyleId>
              </a:tblPr>
              <a:tblGrid>
                <a:gridCol w="5929537"/>
                <a:gridCol w="38650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Intel Clear" panose="020B0604020203020204" pitchFamily="34" charset="0"/>
                        </a:rPr>
                        <a:t>OS</a:t>
                      </a:r>
                      <a:endParaRPr lang="en-US" sz="2000" b="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Intel Clear" panose="020B0604020203020204" pitchFamily="34" charset="0"/>
                        </a:rPr>
                        <a:t>Centos6.5</a:t>
                      </a:r>
                      <a:endParaRPr lang="en-US" sz="2000" b="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latin typeface="Intel Clear" panose="020B0604020203020204" pitchFamily="34" charset="0"/>
                        </a:rPr>
                        <a:t>Compute node service</a:t>
                      </a:r>
                      <a:endParaRPr lang="en-US" sz="2000" b="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latin typeface="Intel Clear" panose="020B0604020203020204" pitchFamily="34" charset="0"/>
                        </a:rPr>
                        <a:t>Stateful</a:t>
                      </a:r>
                      <a:endParaRPr lang="en-US" sz="2000" b="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Peak</a:t>
                      </a:r>
                      <a:r>
                        <a:rPr lang="en-US" sz="2000" baseline="0" dirty="0" smtClean="0"/>
                        <a:t> Performance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~9</a:t>
                      </a:r>
                      <a:r>
                        <a:rPr lang="en-US" sz="2000" baseline="0" dirty="0" smtClean="0"/>
                        <a:t> PF reached</a:t>
                      </a:r>
                      <a:endParaRPr lang="en-US" sz="2000" dirty="0" smtClean="0"/>
                    </a:p>
                    <a:p>
                      <a:r>
                        <a:rPr lang="en-US" sz="2000" dirty="0" smtClean="0"/>
                        <a:t>=   ~2 PF (compute</a:t>
                      </a:r>
                      <a:r>
                        <a:rPr lang="en-US" sz="2000" baseline="0" dirty="0" smtClean="0"/>
                        <a:t> cluster) </a:t>
                      </a:r>
                    </a:p>
                    <a:p>
                      <a:r>
                        <a:rPr lang="en-US" sz="2000" baseline="0" dirty="0" smtClean="0"/>
                        <a:t>  + ~ 7 PF (coprocessors)</a:t>
                      </a:r>
                      <a:endParaRPr lang="en-US" sz="2000" b="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Number</a:t>
                      </a:r>
                      <a:r>
                        <a:rPr lang="en-US" sz="2000" baseline="0" dirty="0" smtClean="0"/>
                        <a:t> of Hosts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 6,600</a:t>
                      </a:r>
                      <a:endParaRPr lang="en-US" sz="200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Number of Intel Xeon Phi Coprocessor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dirty="0" smtClean="0"/>
                        <a:t>6,880</a:t>
                      </a:r>
                      <a:endParaRPr lang="en-US" sz="200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 dirty="0" err="1" smtClean="0"/>
                        <a:t>Nvidia</a:t>
                      </a:r>
                      <a:r>
                        <a:rPr lang="en-US" sz="2000" baseline="0" dirty="0" smtClean="0"/>
                        <a:t> GPUs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128</a:t>
                      </a:r>
                      <a:endParaRPr lang="en-US" sz="200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Number of Processing Cores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522,080</a:t>
                      </a:r>
                      <a:endParaRPr lang="en-US" sz="200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Total Memory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270 TB</a:t>
                      </a:r>
                      <a:endParaRPr lang="en-US" sz="2000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Performance storage system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14 PB</a:t>
                      </a:r>
                      <a:endParaRPr lang="en-US" sz="2000" dirty="0" smtClean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Distributed</a:t>
                      </a:r>
                      <a:r>
                        <a:rPr lang="en-US" sz="2000" baseline="0" dirty="0" smtClean="0"/>
                        <a:t> storage space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1.6 PB</a:t>
                      </a:r>
                      <a:endParaRPr lang="en-US" sz="2000" dirty="0" smtClean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InfiniBand</a:t>
                      </a:r>
                      <a:r>
                        <a:rPr lang="en-US" sz="2000" baseline="0" dirty="0" smtClean="0"/>
                        <a:t> ports</a:t>
                      </a:r>
                      <a:endParaRPr lang="en-US" sz="2000" b="1" dirty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~</a:t>
                      </a:r>
                      <a:r>
                        <a:rPr lang="en-US" sz="2000" baseline="0" dirty="0" smtClean="0"/>
                        <a:t> 17 k</a:t>
                      </a:r>
                      <a:endParaRPr lang="en-US" sz="2000" dirty="0" smtClean="0">
                        <a:latin typeface="Intel Clear" panose="020B0604020203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5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01"/>
          <p:cNvSpPr/>
          <p:nvPr/>
        </p:nvSpPr>
        <p:spPr bwMode="auto">
          <a:xfrm>
            <a:off x="791442" y="4133806"/>
            <a:ext cx="4457665" cy="1967304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Login servers</a:t>
            </a:r>
          </a:p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Dell PowerEdge R720 with Intel®</a:t>
            </a: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Xeon® E5-2600 processors</a:t>
            </a: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2 8-core processors and </a:t>
            </a:r>
            <a:r>
              <a:rPr lang="en-US" sz="2000" dirty="0"/>
              <a:t>32GB</a:t>
            </a:r>
            <a:endParaRPr lang="en-US" sz="2000" b="1" dirty="0"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03" name="Rectangle 202"/>
          <p:cNvSpPr/>
          <p:nvPr/>
        </p:nvSpPr>
        <p:spPr bwMode="auto">
          <a:xfrm>
            <a:off x="844209" y="1721374"/>
            <a:ext cx="4457665" cy="1967304"/>
          </a:xfrm>
          <a:prstGeom prst="rect">
            <a:avLst/>
          </a:prstGeom>
          <a:solidFill>
            <a:schemeClr val="accent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I/O servers offering 14 PB</a:t>
            </a:r>
          </a:p>
          <a:p>
            <a:pPr algn="ctr" eaLnBrk="0" hangingPunct="0"/>
            <a:endParaRPr lang="en-US" sz="2000" b="1" dirty="0">
              <a:latin typeface="Neo Sans Intel" pitchFamily="34" charset="0"/>
              <a:cs typeface="Arial" pitchFamily="34" charset="0"/>
            </a:endParaRPr>
          </a:p>
          <a:p>
            <a:pPr algn="ctr" eaLnBrk="0" hangingPunct="0"/>
            <a:r>
              <a:rPr lang="pt-BR" sz="2000" b="1" dirty="0">
                <a:latin typeface="Neo Sans Intel" pitchFamily="34" charset="0"/>
                <a:cs typeface="Arial" pitchFamily="34" charset="0"/>
              </a:rPr>
              <a:t>72 Dell R610 data servers </a:t>
            </a: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with  Intel® Xeon® processors 5500</a:t>
            </a: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and </a:t>
            </a:r>
            <a:r>
              <a:rPr lang="en-US" sz="2000" dirty="0"/>
              <a:t> </a:t>
            </a:r>
            <a:r>
              <a:rPr lang="en-US" sz="2000" b="1" dirty="0">
                <a:latin typeface="Neo Sans Intel" pitchFamily="34" charset="0"/>
                <a:cs typeface="Arial" pitchFamily="34" charset="0"/>
              </a:rPr>
              <a:t>6</a:t>
            </a:r>
            <a:r>
              <a:rPr lang="en-US" sz="2000" dirty="0"/>
              <a:t> </a:t>
            </a:r>
            <a:r>
              <a:rPr lang="en-US" sz="2000" b="1" dirty="0">
                <a:latin typeface="Neo Sans Intel" pitchFamily="34" charset="0"/>
                <a:cs typeface="Arial" pitchFamily="34" charset="0"/>
              </a:rPr>
              <a:t>Dell R710 meta data servers </a:t>
            </a:r>
          </a:p>
          <a:p>
            <a:pPr algn="ctr" eaLnBrk="0" hangingPunct="0"/>
            <a:r>
              <a:rPr lang="en-US" sz="2000" b="1" dirty="0">
                <a:latin typeface="Neo Sans Intel" pitchFamily="34" charset="0"/>
                <a:cs typeface="Arial" pitchFamily="34" charset="0"/>
              </a:rPr>
              <a:t>with 2 Dell MD 3220 Storage Arrays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99152" y="1392382"/>
            <a:ext cx="7904017" cy="4890654"/>
            <a:chOff x="69274" y="1392382"/>
            <a:chExt cx="7904017" cy="4890654"/>
          </a:xfrm>
        </p:grpSpPr>
        <p:sp>
          <p:nvSpPr>
            <p:cNvPr id="9" name="Rectangle 8"/>
            <p:cNvSpPr/>
            <p:nvPr/>
          </p:nvSpPr>
          <p:spPr bwMode="auto">
            <a:xfrm>
              <a:off x="2098964" y="1392382"/>
              <a:ext cx="5874327" cy="48906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solidFill>
                  <a:schemeClr val="bg1">
                    <a:lumMod val="95000"/>
                  </a:schemeClr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059382" y="1482438"/>
              <a:ext cx="3830782" cy="15517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69274" y="3449780"/>
              <a:ext cx="1440872" cy="588820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Master Host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195948" y="1614044"/>
              <a:ext cx="1634820" cy="1004440"/>
              <a:chOff x="2119757" y="1891130"/>
              <a:chExt cx="1634820" cy="100444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2493815" y="1891130"/>
                <a:ext cx="1260762" cy="581893"/>
              </a:xfrm>
              <a:prstGeom prst="rect">
                <a:avLst/>
              </a:prstGeom>
              <a:gradFill flip="none" rotWithShape="1">
                <a:gsLst>
                  <a:gs pos="5000">
                    <a:schemeClr val="accent2"/>
                  </a:gs>
                  <a:gs pos="95000">
                    <a:schemeClr val="accent1"/>
                  </a:gs>
                </a:gsLst>
                <a:lin ang="16200000" scaled="0"/>
                <a:tileRect/>
              </a:gra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isometricOffAxis2Left"/>
                <a:lightRig rig="threePt" dir="t"/>
              </a:scene3d>
              <a:sp3d extrusionH="76200" contourW="6350">
                <a:bevelT w="0" h="0"/>
                <a:bevelB w="0"/>
                <a:extrusionClr>
                  <a:srgbClr val="0082CA"/>
                </a:extrusion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b="1" dirty="0">
                    <a:latin typeface="Neo Sans Intel" pitchFamily="34" charset="0"/>
                    <a:cs typeface="Arial" pitchFamily="34" charset="0"/>
                  </a:rPr>
                  <a:t>Login Servers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2382977" y="2036591"/>
                <a:ext cx="1260762" cy="581893"/>
              </a:xfrm>
              <a:prstGeom prst="rect">
                <a:avLst/>
              </a:prstGeom>
              <a:gradFill flip="none" rotWithShape="1">
                <a:gsLst>
                  <a:gs pos="5000">
                    <a:schemeClr val="accent2"/>
                  </a:gs>
                  <a:gs pos="95000">
                    <a:schemeClr val="accent1"/>
                  </a:gs>
                </a:gsLst>
                <a:lin ang="16200000" scaled="0"/>
                <a:tileRect/>
              </a:gra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isometricOffAxis2Left"/>
                <a:lightRig rig="threePt" dir="t"/>
              </a:scene3d>
              <a:sp3d extrusionH="76200" contourW="6350">
                <a:bevelT w="0" h="0"/>
                <a:bevelB w="0"/>
                <a:extrusionClr>
                  <a:srgbClr val="0082CA"/>
                </a:extrusion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b="1" dirty="0">
                    <a:latin typeface="Neo Sans Intel" pitchFamily="34" charset="0"/>
                    <a:cs typeface="Arial" pitchFamily="34" charset="0"/>
                  </a:rPr>
                  <a:t>Login Servers</a:t>
                </a:r>
              </a:p>
            </p:txBody>
          </p:sp>
          <p:sp>
            <p:nvSpPr>
              <p:cNvPr id="200" name="Rectangle 199"/>
              <p:cNvSpPr/>
              <p:nvPr/>
            </p:nvSpPr>
            <p:spPr bwMode="auto">
              <a:xfrm>
                <a:off x="2244443" y="2188991"/>
                <a:ext cx="1260762" cy="581893"/>
              </a:xfrm>
              <a:prstGeom prst="rect">
                <a:avLst/>
              </a:prstGeom>
              <a:gradFill flip="none" rotWithShape="1">
                <a:gsLst>
                  <a:gs pos="5000">
                    <a:schemeClr val="accent2"/>
                  </a:gs>
                  <a:gs pos="95000">
                    <a:schemeClr val="accent1"/>
                  </a:gs>
                </a:gsLst>
                <a:lin ang="16200000" scaled="0"/>
                <a:tileRect/>
              </a:gra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isometricOffAxis2Left"/>
                <a:lightRig rig="threePt" dir="t"/>
              </a:scene3d>
              <a:sp3d extrusionH="76200" contourW="6350">
                <a:bevelT w="0" h="0"/>
                <a:bevelB w="0"/>
                <a:extrusionClr>
                  <a:srgbClr val="0082CA"/>
                </a:extrusion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b="1" dirty="0">
                    <a:latin typeface="Neo Sans Intel" pitchFamily="34" charset="0"/>
                    <a:cs typeface="Arial" pitchFamily="34" charset="0"/>
                  </a:rPr>
                  <a:t>Login Servers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 bwMode="auto">
              <a:xfrm>
                <a:off x="2119757" y="2313677"/>
                <a:ext cx="1260762" cy="581893"/>
              </a:xfrm>
              <a:prstGeom prst="rect">
                <a:avLst/>
              </a:prstGeom>
              <a:gradFill flip="none" rotWithShape="1">
                <a:gsLst>
                  <a:gs pos="5000">
                    <a:schemeClr val="accent2"/>
                  </a:gs>
                  <a:gs pos="95000">
                    <a:schemeClr val="accent1"/>
                  </a:gs>
                </a:gsLst>
                <a:lin ang="16200000" scaled="0"/>
                <a:tileRect/>
              </a:gra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  <a:scene3d>
                <a:camera prst="isometricOffAxis2Left"/>
                <a:lightRig rig="threePt" dir="t"/>
              </a:scene3d>
              <a:sp3d extrusionH="76200" contourW="6350">
                <a:bevelT w="0" h="0"/>
                <a:bevelB w="0"/>
                <a:extrusionClr>
                  <a:srgbClr val="0082CA"/>
                </a:extrusionClr>
              </a:sp3d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600" b="1" dirty="0">
                    <a:latin typeface="Neo Sans Intel" pitchFamily="34" charset="0"/>
                    <a:cs typeface="Arial" pitchFamily="34" charset="0"/>
                  </a:rPr>
                  <a:t>4</a:t>
                </a:r>
              </a:p>
              <a:p>
                <a:pPr algn="ctr" eaLnBrk="0" hangingPunct="0"/>
                <a:r>
                  <a:rPr lang="en-US" sz="1600" b="1" dirty="0">
                    <a:latin typeface="Neo Sans Intel" pitchFamily="34" charset="0"/>
                    <a:cs typeface="Arial" pitchFamily="34" charset="0"/>
                  </a:rPr>
                  <a:t>Login Servers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 bwMode="auto">
            <a:xfrm>
              <a:off x="4700161" y="1655593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72</a:t>
              </a:r>
            </a:p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I/O Servers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571992" y="1783774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440373" y="1894600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322608" y="2026207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91001" y="2171680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066315" y="2303293"/>
              <a:ext cx="1260762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72</a:t>
              </a:r>
            </a:p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I/O Servers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425055" y="1735234"/>
              <a:ext cx="1347349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72</a:t>
              </a:r>
            </a:p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I/O Servers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296886" y="1863415"/>
              <a:ext cx="1388931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179121" y="1988095"/>
              <a:ext cx="1385465" cy="581893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600" b="1" dirty="0">
                  <a:latin typeface="Neo Sans Intel" pitchFamily="34" charset="0"/>
                  <a:cs typeface="Arial" pitchFamily="34" charset="0"/>
                </a:rPr>
                <a:t>Login Servers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068288" y="2116206"/>
              <a:ext cx="1378535" cy="588820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4</a:t>
              </a:r>
            </a:p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Metadata S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195948" y="3193474"/>
              <a:ext cx="5607628" cy="26739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272144" y="328871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2556157" y="329565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2840170" y="329565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3131098" y="329565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415111" y="330258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699124" y="330259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990046" y="329565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274059" y="330258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558072" y="330259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849000" y="330258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133013" y="330951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417026" y="330952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725280" y="330949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016202" y="330255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300215" y="330948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6584228" y="330949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875156" y="330948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7159169" y="331642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7443182" y="331642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272150" y="356580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2556163" y="35727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40176" y="357274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3131104" y="35727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415117" y="35796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699130" y="357967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3990052" y="35727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274065" y="35796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4558078" y="357967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4849006" y="35796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133019" y="35866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17032" y="358661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725286" y="358657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6016208" y="357964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6300221" y="358657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6584234" y="358657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6875162" y="358657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159175" y="359350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443188" y="359351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2286010" y="384981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2570023" y="385675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2854036" y="38567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3144964" y="385675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3428977" y="386368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3712990" y="38636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4003912" y="385675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4287925" y="386368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4571938" y="38636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4862866" y="386368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5146879" y="387061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5430892" y="387062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5739146" y="387059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6030068" y="386365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6314081" y="387058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6598094" y="387059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889022" y="387058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7173035" y="387751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457048" y="387752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2299858" y="41130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583871" y="41199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2867884" y="411997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3158812" y="41199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3442825" y="41269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3726838" y="412691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4017760" y="41199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4301773" y="41269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4585786" y="412691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4876714" y="41269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5160727" y="413383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5444740" y="413384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5752994" y="413381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6043916" y="412687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6327929" y="413380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6611942" y="413381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6902870" y="413380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7186883" y="414073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470896" y="414074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2299864" y="439012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2583877" y="43970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2867890" y="439706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158818" y="43970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442831" y="44039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726844" y="440399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4017766" y="43970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4301779" y="44039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4585792" y="440399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4876720" y="44039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160733" y="441092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5444746" y="441092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753000" y="441089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6043922" y="440395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6327935" y="441089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6611948" y="441089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6902876" y="441089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186889" y="441782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7470902" y="441783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2313724" y="467413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2597737" y="46810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2881750" y="468107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3172678" y="46810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3456691" y="468800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3740704" y="468800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4031626" y="46810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4315639" y="468800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4599652" y="468800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4890580" y="468800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5174593" y="469493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5458606" y="469494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5766860" y="469491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6057782" y="468797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6341795" y="469490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6625808" y="469491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6916736" y="469490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6" name="Rectangle 135"/>
            <p:cNvSpPr/>
            <p:nvPr/>
          </p:nvSpPr>
          <p:spPr bwMode="auto">
            <a:xfrm>
              <a:off x="7200749" y="47018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 bwMode="auto">
            <a:xfrm>
              <a:off x="7484762" y="470184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2320639" y="495120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2604652" y="49581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888665" y="495814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3179593" y="49581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3463606" y="49650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3747619" y="496507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4038541" y="495813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4322554" y="49650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4606567" y="496507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4897495" y="496507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5181508" y="49720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5465521" y="497201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5773775" y="497197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6064697" y="496504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6348710" y="497197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6632723" y="497197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6923651" y="497197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7207664" y="497890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7491677" y="497891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2320645" y="522829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2604658" y="523522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2888671" y="523523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 bwMode="auto">
            <a:xfrm>
              <a:off x="3179599" y="523522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1" name="Rectangle 160"/>
            <p:cNvSpPr/>
            <p:nvPr/>
          </p:nvSpPr>
          <p:spPr bwMode="auto">
            <a:xfrm>
              <a:off x="3463612" y="52421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3747625" y="524216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4038547" y="523522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4322560" y="52421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4606573" y="524216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4897501" y="524215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5181514" y="524909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5465527" y="524909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5773781" y="524906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6064703" y="524212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6348716" y="524905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6632729" y="524906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6923657" y="524905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7207670" y="525599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7491683" y="525599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334505" y="5512304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618518" y="551923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902531" y="551924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3193459" y="551923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3477472" y="55261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3761485" y="552617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4052407" y="5519237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4336420" y="55261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4620433" y="5526176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4911361" y="5526170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5195374" y="5533103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5479387" y="553310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5787641" y="553307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6078563" y="5526139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6362576" y="553307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6646589" y="5533078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6937517" y="5533072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3" name="Rectangle 192"/>
            <p:cNvSpPr/>
            <p:nvPr/>
          </p:nvSpPr>
          <p:spPr bwMode="auto">
            <a:xfrm>
              <a:off x="7221530" y="5540005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sp>
          <p:nvSpPr>
            <p:cNvPr id="194" name="Rectangle 193"/>
            <p:cNvSpPr/>
            <p:nvPr/>
          </p:nvSpPr>
          <p:spPr bwMode="auto">
            <a:xfrm>
              <a:off x="7505543" y="5540011"/>
              <a:ext cx="187024" cy="161061"/>
            </a:xfrm>
            <a:prstGeom prst="rect">
              <a:avLst/>
            </a:prstGeom>
            <a:gradFill flip="none" rotWithShape="1">
              <a:gsLst>
                <a:gs pos="5000">
                  <a:schemeClr val="accent2"/>
                </a:gs>
                <a:gs pos="95000">
                  <a:schemeClr val="accent1"/>
                </a:gs>
              </a:gsLst>
              <a:lin ang="16200000" scaled="0"/>
              <a:tileRect/>
            </a:gra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  <a:scene3d>
              <a:camera prst="isometricOffAxis2Left"/>
              <a:lightRig rig="threePt" dir="t"/>
            </a:scene3d>
            <a:sp3d extrusionH="76200" contourW="6350">
              <a:bevelT w="0" h="0"/>
              <a:bevelB w="0"/>
              <a:extrusionClr>
                <a:srgbClr val="0082CA"/>
              </a:extrusionClr>
            </a:sp3d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5" name="Straight Arrow Connector 194"/>
            <p:cNvCxnSpPr>
              <a:stCxn id="11" idx="3"/>
            </p:cNvCxnSpPr>
            <p:nvPr/>
          </p:nvCxnSpPr>
          <p:spPr bwMode="auto">
            <a:xfrm flipV="1">
              <a:off x="1510146" y="2195937"/>
              <a:ext cx="761998" cy="1548253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96" name="Straight Arrow Connector 195"/>
            <p:cNvCxnSpPr>
              <a:stCxn id="11" idx="3"/>
              <a:endCxn id="10" idx="1"/>
            </p:cNvCxnSpPr>
            <p:nvPr/>
          </p:nvCxnSpPr>
          <p:spPr bwMode="auto">
            <a:xfrm flipV="1">
              <a:off x="1510146" y="2258292"/>
              <a:ext cx="2549236" cy="1485898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97" name="Straight Arrow Connector 196"/>
            <p:cNvCxnSpPr>
              <a:stCxn id="11" idx="3"/>
              <a:endCxn id="23" idx="1"/>
            </p:cNvCxnSpPr>
            <p:nvPr/>
          </p:nvCxnSpPr>
          <p:spPr bwMode="auto">
            <a:xfrm>
              <a:off x="1510146" y="3744190"/>
              <a:ext cx="685802" cy="786247"/>
            </a:xfrm>
            <a:prstGeom prst="straightConnector1">
              <a:avLst/>
            </a:prstGeom>
            <a:solidFill>
              <a:schemeClr val="bg1"/>
            </a:solidFill>
            <a:ln w="28575" cap="flat" cmpd="sng" algn="ctr">
              <a:solidFill>
                <a:srgbClr val="061922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Stampede: Infrastructure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35522" y="1803684"/>
            <a:ext cx="8531098" cy="4345072"/>
            <a:chOff x="555833" y="1988201"/>
            <a:chExt cx="8531098" cy="4345072"/>
          </a:xfrm>
        </p:grpSpPr>
        <p:sp>
          <p:nvSpPr>
            <p:cNvPr id="6" name="Rectangle 5"/>
            <p:cNvSpPr/>
            <p:nvPr/>
          </p:nvSpPr>
          <p:spPr bwMode="auto">
            <a:xfrm>
              <a:off x="555833" y="1988201"/>
              <a:ext cx="8531098" cy="4345072"/>
            </a:xfrm>
            <a:prstGeom prst="rect">
              <a:avLst/>
            </a:prstGeom>
            <a:solidFill>
              <a:schemeClr val="accent6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Interconnection</a:t>
              </a: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Eight 648-port SX6536 core switches and over 320 36-port SX6025 endpoint </a:t>
              </a:r>
            </a:p>
            <a:p>
              <a:pPr algn="ctr" eaLnBrk="0" hangingPunct="0"/>
              <a:r>
                <a:rPr lang="en-US" sz="2000" b="1" dirty="0">
                  <a:latin typeface="Neo Sans Intel" pitchFamily="34" charset="0"/>
                  <a:cs typeface="Arial" pitchFamily="34" charset="0"/>
                </a:rPr>
                <a:t>switches (2 in each compute-node rack) form a 2-level Clos fat tree topology</a:t>
              </a:r>
            </a:p>
            <a:p>
              <a:pPr algn="ctr" eaLnBrk="0" hangingPunct="0"/>
              <a:endParaRPr lang="en-US" sz="2000" b="1" dirty="0">
                <a:latin typeface="Neo Sans Intel" pitchFamily="34" charset="0"/>
                <a:cs typeface="Arial" pitchFamily="34" charset="0"/>
              </a:endParaRPr>
            </a:p>
          </p:txBody>
        </p:sp>
        <p:pic>
          <p:nvPicPr>
            <p:cNvPr id="7" name="Picture 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2" t="32727" r="15681" b="25455"/>
            <a:stretch/>
          </p:blipFill>
          <p:spPr bwMode="auto">
            <a:xfrm>
              <a:off x="1689395" y="2441871"/>
              <a:ext cx="6263974" cy="267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2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3" grpId="0" animBg="1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669</TotalTime>
  <Words>644</Words>
  <Application>Microsoft Macintosh PowerPoint</Application>
  <PresentationFormat>Personalizado</PresentationFormat>
  <Paragraphs>183</Paragraphs>
  <Slides>13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Berlin</vt:lpstr>
      <vt:lpstr>cluster</vt:lpstr>
      <vt:lpstr>Introduction</vt:lpstr>
      <vt:lpstr>Introduction</vt:lpstr>
      <vt:lpstr>Architecture &amp; Trending</vt:lpstr>
      <vt:lpstr>Cluster Computing?</vt:lpstr>
      <vt:lpstr>Consists of</vt:lpstr>
      <vt:lpstr>Cluster Classification</vt:lpstr>
      <vt:lpstr>Stampede: Capabilities</vt:lpstr>
      <vt:lpstr>Stampede: Infrastructure</vt:lpstr>
      <vt:lpstr>Presentación de PowerPoint</vt:lpstr>
      <vt:lpstr>Presentación de PowerPoint</vt:lpstr>
      <vt:lpstr>Presentación de PowerPoint</vt:lpstr>
      <vt:lpstr>References</vt:lpstr>
    </vt:vector>
  </TitlesOfParts>
  <Company>Intel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</dc:title>
  <dc:creator>Dominguez, Jindrizka</dc:creator>
  <cp:lastModifiedBy>María Guadalupe Sánchez</cp:lastModifiedBy>
  <cp:revision>37</cp:revision>
  <dcterms:created xsi:type="dcterms:W3CDTF">2014-08-29T00:00:24Z</dcterms:created>
  <dcterms:modified xsi:type="dcterms:W3CDTF">2014-09-02T05:09:52Z</dcterms:modified>
</cp:coreProperties>
</file>